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E_61A9A972.xml" ContentType="application/vnd.ms-powerpoint.comments+xml"/>
  <Override PartName="/ppt/notesSlides/notesSlide9.xml" ContentType="application/vnd.openxmlformats-officedocument.presentationml.notesSlide+xml"/>
  <Override PartName="/ppt/comments/modernComment_115_5D06DE7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256" r:id="rId6"/>
    <p:sldId id="282" r:id="rId7"/>
    <p:sldId id="257" r:id="rId8"/>
    <p:sldId id="290" r:id="rId9"/>
    <p:sldId id="260" r:id="rId10"/>
    <p:sldId id="261" r:id="rId11"/>
    <p:sldId id="285" r:id="rId12"/>
    <p:sldId id="286" r:id="rId13"/>
    <p:sldId id="277" r:id="rId14"/>
    <p:sldId id="278" r:id="rId15"/>
    <p:sldId id="279" r:id="rId16"/>
    <p:sldId id="281" r:id="rId17"/>
    <p:sldId id="288" r:id="rId18"/>
    <p:sldId id="289" r:id="rId19"/>
    <p:sldId id="26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EFECE-F2FF-7BC8-98B2-A25F7A521113}" name="Wallner Elin" initials="WE" userId="S::elin.wallner_lansstyrelsen.se#ext#@vgregion.onmicrosoft.com::e22287c1-ebe8-4a4b-9952-1a17914af8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900"/>
    <a:srgbClr val="345E7D"/>
    <a:srgbClr val="014F72"/>
    <a:srgbClr val="006089"/>
    <a:srgbClr val="005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295"/>
  </p:normalViewPr>
  <p:slideViewPr>
    <p:cSldViewPr snapToGrid="0">
      <p:cViewPr varScale="1">
        <p:scale>
          <a:sx n="88" d="100"/>
          <a:sy n="88" d="100"/>
        </p:scale>
        <p:origin x="2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omments/modernComment_115_5D06DE7C.xml><?xml version="1.0" encoding="utf-8"?>
<p188:cmLst xmlns:a="http://schemas.openxmlformats.org/drawingml/2006/main" xmlns:r="http://schemas.openxmlformats.org/officeDocument/2006/relationships" xmlns:p188="http://schemas.microsoft.com/office/powerpoint/2018/8/main">
  <p188:cm id="{EF6CC417-8027-4A77-B3A8-419BDFA3DC9F}" authorId="{EE9EFECE-F2FF-7BC8-98B2-A25F7A521113}" status="resolved" created="2023-08-18T09:13:15.356" complete="100000">
    <ac:deMkLst xmlns:ac="http://schemas.microsoft.com/office/drawing/2013/main/command">
      <pc:docMk xmlns:pc="http://schemas.microsoft.com/office/powerpoint/2013/main/command"/>
      <pc:sldMk xmlns:pc="http://schemas.microsoft.com/office/powerpoint/2013/main/command" cId="1560731260" sldId="277"/>
      <ac:spMk id="6" creationId="{518779F3-9E25-4127-F937-2DA54EE797E9}"/>
    </ac:deMkLst>
    <p188:txBody>
      <a:bodyPr/>
      <a:lstStyle/>
      <a:p>
        <a:r>
          <a:rPr lang="en-US"/>
          <a:t>Från bilden före ser jag en risk att de som använder materialet bara tänker på våld i nära relation. Hur skulle det bli om vi lade till något om t ex: 
"Våld i nära relation är ett av många uttryck för en normalisering av våld i samhället".  
I filmen beskrivs 3 principer, den första handlar om sambandet mellan lindrigt och grovt våld. "
Vad tycker ni andra?</a:t>
        </a:r>
      </a:p>
    </p188:txBody>
  </p188:cm>
</p188:cmLst>
</file>

<file path=ppt/comments/modernComment_11E_61A9A972.xml><?xml version="1.0" encoding="utf-8"?>
<p188:cmLst xmlns:a="http://schemas.openxmlformats.org/drawingml/2006/main" xmlns:r="http://schemas.openxmlformats.org/officeDocument/2006/relationships" xmlns:p188="http://schemas.microsoft.com/office/powerpoint/2018/8/main">
  <p188:cm id="{5B36E809-2079-4A9A-9229-D457997464FC}" authorId="{EE9EFECE-F2FF-7BC8-98B2-A25F7A521113}" status="resolved" created="2023-08-18T10:15:50.067" complete="100000">
    <pc:sldMkLst xmlns:pc="http://schemas.microsoft.com/office/powerpoint/2013/main/command">
      <pc:docMk/>
      <pc:sldMk cId="1638508914" sldId="286"/>
    </pc:sldMkLst>
    <p188:txBody>
      <a:bodyPr/>
      <a:lstStyle/>
      <a:p>
        <a:r>
          <a:rPr lang="en-US"/>
          <a:t>Kan vi vara tydliga med en breddning av våldsbegreppet här?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9A4AE-D121-DB46-AF6A-A790E41890DC}" type="datetimeFigureOut">
              <a:rPr lang="sv-SE" smtClean="0"/>
              <a:t>2024-01-15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5C75C-3F5F-5349-BBAC-827761571C36}" type="slidenum">
              <a:rPr lang="sv-SE" smtClean="0"/>
              <a:t>‹#›</a:t>
            </a:fld>
            <a:endParaRPr lang="sv-SE"/>
          </a:p>
        </p:txBody>
      </p:sp>
    </p:spTree>
    <p:extLst>
      <p:ext uri="{BB962C8B-B14F-4D97-AF65-F5344CB8AC3E}">
        <p14:creationId xmlns:p14="http://schemas.microsoft.com/office/powerpoint/2010/main" val="398073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mordningsforbundetskaraborg.se/enveckafrifranval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ea typeface="Calibri"/>
                <a:cs typeface="Calibri"/>
              </a:rPr>
              <a:t>I </a:t>
            </a:r>
            <a:r>
              <a:rPr lang="en-US" dirty="0" err="1">
                <a:ea typeface="Calibri"/>
                <a:cs typeface="Calibri"/>
              </a:rPr>
              <a:t>bildspelets</a:t>
            </a:r>
            <a:r>
              <a:rPr lang="en-US" dirty="0">
                <a:ea typeface="Calibri"/>
                <a:cs typeface="Calibri"/>
              </a:rPr>
              <a:t> </a:t>
            </a:r>
            <a:r>
              <a:rPr lang="en-US" dirty="0" err="1">
                <a:ea typeface="Calibri"/>
                <a:cs typeface="Calibri"/>
              </a:rPr>
              <a:t>anteckningar</a:t>
            </a:r>
            <a:r>
              <a:rPr lang="en-US" dirty="0">
                <a:ea typeface="Calibri"/>
                <a:cs typeface="Calibri"/>
              </a:rPr>
              <a:t> </a:t>
            </a:r>
            <a:r>
              <a:rPr lang="en-US" dirty="0" err="1">
                <a:ea typeface="Calibri"/>
                <a:cs typeface="Calibri"/>
              </a:rPr>
              <a:t>finns</a:t>
            </a:r>
            <a:r>
              <a:rPr lang="en-US" dirty="0">
                <a:ea typeface="Calibri"/>
                <a:cs typeface="Calibri"/>
              </a:rPr>
              <a:t> </a:t>
            </a:r>
            <a:r>
              <a:rPr lang="en-US" dirty="0" err="1">
                <a:ea typeface="Calibri"/>
                <a:cs typeface="Calibri"/>
              </a:rPr>
              <a:t>visst</a:t>
            </a:r>
            <a:r>
              <a:rPr lang="en-US" dirty="0">
                <a:ea typeface="Calibri"/>
                <a:cs typeface="Calibri"/>
              </a:rPr>
              <a:t> </a:t>
            </a:r>
            <a:r>
              <a:rPr lang="en-US" dirty="0" err="1">
                <a:ea typeface="Calibri"/>
                <a:cs typeface="Calibri"/>
              </a:rPr>
              <a:t>stöd</a:t>
            </a:r>
            <a:r>
              <a:rPr lang="en-US" dirty="0">
                <a:ea typeface="Calibri"/>
                <a:cs typeface="Calibri"/>
              </a:rPr>
              <a:t> för </a:t>
            </a:r>
            <a:r>
              <a:rPr lang="en-US" dirty="0" err="1">
                <a:ea typeface="Calibri"/>
                <a:cs typeface="Calibri"/>
              </a:rPr>
              <a:t>vad</a:t>
            </a:r>
            <a:r>
              <a:rPr lang="en-US" dirty="0">
                <a:ea typeface="Calibri"/>
                <a:cs typeface="Calibri"/>
              </a:rPr>
              <a:t> du </a:t>
            </a:r>
            <a:r>
              <a:rPr lang="en-US" dirty="0" err="1">
                <a:ea typeface="Calibri"/>
                <a:cs typeface="Calibri"/>
              </a:rPr>
              <a:t>skulle</a:t>
            </a:r>
            <a:r>
              <a:rPr lang="en-US" dirty="0">
                <a:ea typeface="Calibri"/>
                <a:cs typeface="Calibri"/>
              </a:rPr>
              <a:t> </a:t>
            </a:r>
            <a:r>
              <a:rPr lang="en-US" dirty="0" err="1">
                <a:ea typeface="Calibri"/>
                <a:cs typeface="Calibri"/>
              </a:rPr>
              <a:t>kunna</a:t>
            </a:r>
            <a:r>
              <a:rPr lang="en-US" dirty="0">
                <a:ea typeface="Calibri"/>
                <a:cs typeface="Calibri"/>
              </a:rPr>
              <a:t> </a:t>
            </a:r>
            <a:r>
              <a:rPr lang="en-US" dirty="0" err="1">
                <a:ea typeface="Calibri"/>
                <a:cs typeface="Calibri"/>
              </a:rPr>
              <a:t>berätta</a:t>
            </a:r>
            <a:r>
              <a:rPr lang="en-US" dirty="0">
                <a:ea typeface="Calibri"/>
                <a:cs typeface="Calibri"/>
              </a:rPr>
              <a:t>, </a:t>
            </a:r>
            <a:r>
              <a:rPr lang="en-US" dirty="0" err="1">
                <a:ea typeface="Calibri"/>
                <a:cs typeface="Calibri"/>
              </a:rPr>
              <a:t>ett</a:t>
            </a:r>
            <a:r>
              <a:rPr lang="en-US" dirty="0">
                <a:ea typeface="Calibri"/>
                <a:cs typeface="Calibri"/>
              </a:rPr>
              <a:t> </a:t>
            </a:r>
            <a:r>
              <a:rPr lang="en-US" dirty="0" err="1">
                <a:ea typeface="Calibri"/>
                <a:cs typeface="Calibri"/>
              </a:rPr>
              <a:t>fördjupat</a:t>
            </a:r>
            <a:r>
              <a:rPr lang="en-US" dirty="0">
                <a:ea typeface="Calibri"/>
                <a:cs typeface="Calibri"/>
              </a:rPr>
              <a:t> </a:t>
            </a:r>
            <a:r>
              <a:rPr lang="en-US" dirty="0" err="1">
                <a:ea typeface="Calibri"/>
                <a:cs typeface="Calibri"/>
              </a:rPr>
              <a:t>stöd</a:t>
            </a:r>
            <a:r>
              <a:rPr lang="en-US" dirty="0">
                <a:ea typeface="Calibri"/>
                <a:cs typeface="Calibri"/>
              </a:rPr>
              <a:t> </a:t>
            </a:r>
            <a:r>
              <a:rPr lang="en-US" dirty="0" err="1">
                <a:ea typeface="Calibri"/>
                <a:cs typeface="Calibri"/>
              </a:rPr>
              <a:t>finns</a:t>
            </a:r>
            <a:r>
              <a:rPr lang="en-US" dirty="0">
                <a:ea typeface="Calibri"/>
                <a:cs typeface="Calibri"/>
              </a:rPr>
              <a:t> </a:t>
            </a:r>
            <a:r>
              <a:rPr lang="en-US" dirty="0" err="1">
                <a:ea typeface="Calibri"/>
                <a:cs typeface="Calibri"/>
              </a:rPr>
              <a:t>på</a:t>
            </a:r>
            <a:r>
              <a:rPr lang="en-US" dirty="0">
                <a:ea typeface="Calibri"/>
                <a:cs typeface="Calibri"/>
              </a:rPr>
              <a:t> </a:t>
            </a:r>
            <a:r>
              <a:rPr lang="en-US" dirty="0">
                <a:ea typeface="Calibri"/>
                <a:cs typeface="Calibri"/>
                <a:hlinkClick r:id="rId3"/>
              </a:rPr>
              <a:t>www.samordningsforbundetskaraborg.se/enveckafrifranvald</a:t>
            </a:r>
            <a:r>
              <a:rPr lang="en-US" dirty="0">
                <a:ea typeface="Calibri"/>
                <a:cs typeface="Calibri"/>
              </a:rPr>
              <a:t> </a:t>
            </a:r>
          </a:p>
          <a:p>
            <a:r>
              <a:rPr lang="en-US" dirty="0">
                <a:ea typeface="Calibri"/>
                <a:cs typeface="Calibri"/>
              </a:rPr>
              <a:t>Men du </a:t>
            </a:r>
            <a:r>
              <a:rPr lang="en-US" dirty="0" err="1">
                <a:ea typeface="Calibri"/>
                <a:cs typeface="Calibri"/>
              </a:rPr>
              <a:t>är</a:t>
            </a:r>
            <a:r>
              <a:rPr lang="en-US" dirty="0">
                <a:ea typeface="Calibri"/>
                <a:cs typeface="Calibri"/>
              </a:rPr>
              <a:t> HELT </a:t>
            </a:r>
            <a:r>
              <a:rPr lang="en-US" dirty="0" err="1">
                <a:ea typeface="Calibri"/>
                <a:cs typeface="Calibri"/>
              </a:rPr>
              <a:t>fri</a:t>
            </a:r>
            <a:r>
              <a:rPr lang="en-US">
                <a:ea typeface="Calibri"/>
                <a:cs typeface="Calibri"/>
              </a:rPr>
              <a:t> </a:t>
            </a:r>
            <a:r>
              <a:rPr lang="en-US" err="1">
                <a:ea typeface="Calibri"/>
                <a:cs typeface="Calibri"/>
              </a:rPr>
              <a:t>att</a:t>
            </a:r>
            <a:r>
              <a:rPr lang="en-US" dirty="0">
                <a:ea typeface="Calibri"/>
                <a:cs typeface="Calibri"/>
              </a:rPr>
              <a:t> </a:t>
            </a:r>
            <a:r>
              <a:rPr lang="en-US" dirty="0" err="1">
                <a:ea typeface="Calibri"/>
                <a:cs typeface="Calibri"/>
              </a:rPr>
              <a:t>välja</a:t>
            </a:r>
            <a:r>
              <a:rPr lang="en-US" dirty="0">
                <a:ea typeface="Calibri"/>
                <a:cs typeface="Calibri"/>
              </a:rPr>
              <a:t> </a:t>
            </a:r>
            <a:r>
              <a:rPr lang="en-US" dirty="0" err="1">
                <a:ea typeface="Calibri"/>
                <a:cs typeface="Calibri"/>
              </a:rPr>
              <a:t>själv</a:t>
            </a:r>
            <a:r>
              <a:rPr lang="en-US" dirty="0">
                <a:ea typeface="Calibri"/>
                <a:cs typeface="Calibri"/>
              </a:rPr>
              <a:t> </a:t>
            </a:r>
            <a:r>
              <a:rPr lang="en-US" dirty="0" err="1">
                <a:ea typeface="Calibri"/>
                <a:cs typeface="Calibri"/>
              </a:rPr>
              <a:t>och</a:t>
            </a:r>
            <a:r>
              <a:rPr lang="en-US" dirty="0">
                <a:ea typeface="Calibri"/>
                <a:cs typeface="Calibri"/>
              </a:rPr>
              <a:t> ta bort </a:t>
            </a:r>
            <a:r>
              <a:rPr lang="en-US" dirty="0" err="1">
                <a:ea typeface="Calibri"/>
                <a:cs typeface="Calibri"/>
              </a:rPr>
              <a:t>anteckningarna</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enbart</a:t>
            </a:r>
            <a:r>
              <a:rPr lang="en-US" dirty="0">
                <a:ea typeface="Calibri"/>
                <a:cs typeface="Calibri"/>
              </a:rPr>
              <a:t> </a:t>
            </a:r>
            <a:r>
              <a:rPr lang="en-US" dirty="0" err="1">
                <a:ea typeface="Calibri"/>
                <a:cs typeface="Calibri"/>
              </a:rPr>
              <a:t>utgå</a:t>
            </a:r>
            <a:r>
              <a:rPr lang="en-US" dirty="0">
                <a:ea typeface="Calibri"/>
                <a:cs typeface="Calibri"/>
              </a:rPr>
              <a:t> </a:t>
            </a:r>
            <a:r>
              <a:rPr lang="en-US" dirty="0" err="1">
                <a:ea typeface="Calibri"/>
                <a:cs typeface="Calibri"/>
              </a:rPr>
              <a:t>från</a:t>
            </a:r>
            <a:r>
              <a:rPr lang="en-US" dirty="0">
                <a:ea typeface="Calibri"/>
                <a:cs typeface="Calibri"/>
              </a:rPr>
              <a:t> </a:t>
            </a:r>
            <a:r>
              <a:rPr lang="en-US" dirty="0" err="1">
                <a:ea typeface="Calibri"/>
                <a:cs typeface="Calibri"/>
              </a:rPr>
              <a:t>bildspelet</a:t>
            </a:r>
            <a:r>
              <a:rPr lang="en-US" dirty="0">
                <a:ea typeface="Calibri"/>
                <a:cs typeface="Calibri"/>
              </a:rPr>
              <a:t> – </a:t>
            </a:r>
            <a:r>
              <a:rPr lang="en-US" dirty="0" err="1">
                <a:ea typeface="Calibri"/>
                <a:cs typeface="Calibri"/>
              </a:rPr>
              <a:t>eller</a:t>
            </a:r>
            <a:r>
              <a:rPr lang="en-US" dirty="0">
                <a:ea typeface="Calibri"/>
                <a:cs typeface="Calibri"/>
              </a:rPr>
              <a:t> </a:t>
            </a:r>
            <a:r>
              <a:rPr lang="en-US" dirty="0" err="1">
                <a:ea typeface="Calibri"/>
                <a:cs typeface="Calibri"/>
              </a:rPr>
              <a:t>kanske</a:t>
            </a:r>
            <a:r>
              <a:rPr lang="en-US" dirty="0">
                <a:ea typeface="Calibri"/>
                <a:cs typeface="Calibri"/>
              </a:rPr>
              <a:t> </a:t>
            </a:r>
            <a:r>
              <a:rPr lang="en-US" dirty="0" err="1">
                <a:ea typeface="Calibri"/>
                <a:cs typeface="Calibri"/>
              </a:rPr>
              <a:t>skriva</a:t>
            </a:r>
            <a:r>
              <a:rPr lang="en-US" dirty="0">
                <a:ea typeface="Calibri"/>
                <a:cs typeface="Calibri"/>
              </a:rPr>
              <a:t> </a:t>
            </a:r>
            <a:r>
              <a:rPr lang="en-US" dirty="0" err="1">
                <a:ea typeface="Calibri"/>
                <a:cs typeface="Calibri"/>
              </a:rPr>
              <a:t>dina</a:t>
            </a:r>
            <a:r>
              <a:rPr lang="en-US" dirty="0">
                <a:ea typeface="Calibri"/>
                <a:cs typeface="Calibri"/>
              </a:rPr>
              <a:t> </a:t>
            </a:r>
            <a:r>
              <a:rPr lang="en-US" dirty="0" err="1">
                <a:ea typeface="Calibri"/>
                <a:cs typeface="Calibri"/>
              </a:rPr>
              <a:t>egna</a:t>
            </a:r>
            <a:r>
              <a:rPr lang="en-US" dirty="0">
                <a:ea typeface="Calibri"/>
                <a:cs typeface="Calibri"/>
              </a:rPr>
              <a:t> </a:t>
            </a:r>
            <a:r>
              <a:rPr lang="en-US" dirty="0" err="1">
                <a:ea typeface="Calibri"/>
                <a:cs typeface="Calibri"/>
              </a:rPr>
              <a:t>stödanteckningar</a:t>
            </a:r>
            <a:r>
              <a:rPr lang="en-US" dirty="0">
                <a:ea typeface="Calibri"/>
                <a:cs typeface="Calibri"/>
              </a:rPr>
              <a:t>. Det </a:t>
            </a:r>
            <a:r>
              <a:rPr lang="en-US" dirty="0" err="1">
                <a:ea typeface="Calibri"/>
                <a:cs typeface="Calibri"/>
              </a:rPr>
              <a:t>viktiga</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ni</a:t>
            </a:r>
            <a:r>
              <a:rPr lang="en-US" dirty="0">
                <a:ea typeface="Calibri"/>
                <a:cs typeface="Calibri"/>
              </a:rPr>
              <a:t> ser </a:t>
            </a:r>
            <a:r>
              <a:rPr lang="en-US" dirty="0" err="1">
                <a:ea typeface="Calibri"/>
                <a:cs typeface="Calibri"/>
              </a:rPr>
              <a:t>på</a:t>
            </a:r>
            <a:r>
              <a:rPr lang="en-US" dirty="0">
                <a:ea typeface="Calibri"/>
                <a:cs typeface="Calibri"/>
              </a:rPr>
              <a:t> </a:t>
            </a:r>
            <a:r>
              <a:rPr lang="en-US" dirty="0" err="1">
                <a:ea typeface="Calibri"/>
                <a:cs typeface="Calibri"/>
              </a:rPr>
              <a:t>filmen</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samtalar</a:t>
            </a:r>
            <a:r>
              <a:rPr lang="en-US" dirty="0">
                <a:ea typeface="Calibri"/>
                <a:cs typeface="Calibri"/>
              </a:rPr>
              <a:t> </a:t>
            </a:r>
            <a:r>
              <a:rPr lang="en-US" dirty="0" err="1">
                <a:ea typeface="Calibri"/>
                <a:cs typeface="Calibri"/>
              </a:rPr>
              <a:t>kring</a:t>
            </a:r>
            <a:r>
              <a:rPr lang="en-US" dirty="0">
                <a:ea typeface="Calibri"/>
                <a:cs typeface="Calibri"/>
              </a:rPr>
              <a:t> den – </a:t>
            </a:r>
            <a:r>
              <a:rPr lang="en-US" dirty="0" err="1">
                <a:ea typeface="Calibri"/>
                <a:cs typeface="Calibri"/>
              </a:rPr>
              <a:t>tillsammans</a:t>
            </a:r>
            <a:r>
              <a:rPr lang="en-US" dirty="0">
                <a:ea typeface="Calibri"/>
                <a:cs typeface="Calibri"/>
              </a:rPr>
              <a:t>!</a:t>
            </a:r>
          </a:p>
        </p:txBody>
      </p:sp>
      <p:sp>
        <p:nvSpPr>
          <p:cNvPr id="4" name="Platshållare för bildnummer 3"/>
          <p:cNvSpPr>
            <a:spLocks noGrp="1"/>
          </p:cNvSpPr>
          <p:nvPr>
            <p:ph type="sldNum" sz="quarter" idx="5"/>
          </p:nvPr>
        </p:nvSpPr>
        <p:spPr/>
        <p:txBody>
          <a:bodyPr/>
          <a:lstStyle/>
          <a:p>
            <a:fld id="{CFD5C75C-3F5F-5349-BBAC-827761571C36}" type="slidenum">
              <a:rPr lang="sv-SE" smtClean="0"/>
              <a:t>1</a:t>
            </a:fld>
            <a:endParaRPr lang="sv-SE"/>
          </a:p>
        </p:txBody>
      </p:sp>
    </p:spTree>
    <p:extLst>
      <p:ext uri="{BB962C8B-B14F-4D97-AF65-F5344CB8AC3E}">
        <p14:creationId xmlns:p14="http://schemas.microsoft.com/office/powerpoint/2010/main" val="187910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Ju större ojämlikhet det finns i ett samhälle, desto mer våld. Och även tvärtom, ju mer jämlikhet, desto mindre våld. Därför är en viktig del i det våldspreventiva arbetet att prata om och uppmärksamma normer och förväntningar som skapar ojämlikhet som i sin tur leder till våld.</a:t>
            </a:r>
            <a:endParaRPr lang="en-US"/>
          </a:p>
          <a:p>
            <a:r>
              <a:rPr lang="sv-SE"/>
              <a:t>Statistik från Brottsförebyggande rådet (2019) visar att män är överrepresenterade när det gäller grova våldsbrott, men att män är rädda för att bli utsatta för våld av andra män. </a:t>
            </a:r>
            <a:endParaRPr lang="en-US"/>
          </a:p>
          <a:p>
            <a:r>
              <a:rPr lang="sv-SE"/>
              <a:t>Kvinnor blir mer utsatta för våld i hemmet av någon som de känner. Vi måste därför prata mer om machokultur och vilka förväntningar som samhället har på oss utifrån vårt kön och genus.</a:t>
            </a:r>
            <a:endParaRPr lang="en-US"/>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CFD5C75C-3F5F-5349-BBAC-827761571C36}" type="slidenum">
              <a:rPr lang="sv-SE" smtClean="0"/>
              <a:t>10</a:t>
            </a:fld>
            <a:endParaRPr lang="sv-SE"/>
          </a:p>
        </p:txBody>
      </p:sp>
    </p:spTree>
    <p:extLst>
      <p:ext uri="{BB962C8B-B14F-4D97-AF65-F5344CB8AC3E}">
        <p14:creationId xmlns:p14="http://schemas.microsoft.com/office/powerpoint/2010/main" val="359189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Vi ska avsluta med att prata om föreläsningens rubrik- Vad kan JAG göra för att bidra till ett samhälle fritt från våld? I en våldssituation kan vi välja att antingen vara en passiv eller en aktiv åskådare. När vi är en passiv åskådare ser vi våldet hända, men agerar inte. Om vi däremot väljer att vara en aktiv åskådare gör vi var och en skillnad genom att ingripa och agera. </a:t>
            </a:r>
            <a:endParaRPr lang="en-US"/>
          </a:p>
          <a:p>
            <a:endParaRPr lang="sv-SE"/>
          </a:p>
          <a:p>
            <a:r>
              <a:rPr lang="sv-SE">
                <a:ea typeface="Calibri"/>
                <a:cs typeface="Calibri"/>
              </a:rPr>
              <a:t>(Som eget stöd till dig som leder om samtalen inte tar fart:)</a:t>
            </a:r>
            <a:endParaRPr lang="sv-SE"/>
          </a:p>
          <a:p>
            <a:r>
              <a:rPr lang="sv-SE"/>
              <a:t>Det finns flera olika sätt att ingripa på. Du kan göra det både före, under och efter du ser våldet hända. Före kan du agera genom att sätta upp tydliga förhållningssätt på arbetsplatsen eller skolan och du kan sprida kunskapen om vad våld är. </a:t>
            </a:r>
            <a:endParaRPr lang="en-US">
              <a:ea typeface="Calibri"/>
              <a:cs typeface="Calibri"/>
            </a:endParaRPr>
          </a:p>
          <a:p>
            <a:endParaRPr lang="sv-SE"/>
          </a:p>
          <a:p>
            <a:r>
              <a:rPr lang="sv-SE"/>
              <a:t>Under våldet kan du agera genom att avleda uppmärksamheten, prata med den utsatta eller konfrontera förövaren. Här kommer några exempel:</a:t>
            </a:r>
            <a:endParaRPr lang="en-US"/>
          </a:p>
          <a:p>
            <a:pPr marL="171450" indent="-171450">
              <a:buFont typeface="Calibri"/>
              <a:buChar char="-"/>
            </a:pPr>
            <a:r>
              <a:rPr lang="sv-SE"/>
              <a:t>Fråga hur människor runt dig mår om du misstänker att något är fel.</a:t>
            </a:r>
            <a:endParaRPr lang="en-US">
              <a:ea typeface="Calibri"/>
              <a:cs typeface="Calibri"/>
            </a:endParaRPr>
          </a:p>
          <a:p>
            <a:pPr marL="171450" indent="-171450">
              <a:buFont typeface="Calibri"/>
              <a:buChar char="-"/>
            </a:pPr>
            <a:r>
              <a:rPr lang="sv-SE"/>
              <a:t>Avled uppmärksamheten och prata med den som blir utsatt för våldet utan att ge uppmärksamhet till förövaren.</a:t>
            </a:r>
            <a:endParaRPr lang="en-US">
              <a:ea typeface="Calibri" panose="020F0502020204030204"/>
              <a:cs typeface="Calibri" panose="020F0502020204030204"/>
            </a:endParaRPr>
          </a:p>
          <a:p>
            <a:pPr marL="171450" indent="-171450">
              <a:buFont typeface="Calibri"/>
              <a:buChar char="-"/>
            </a:pPr>
            <a:r>
              <a:rPr lang="sv-SE"/>
              <a:t>Skapa nya mötesrutiner om du märker att någon inte har samma möjlighet att få ordet eller ta plats på arbetsplatsen.</a:t>
            </a:r>
            <a:endParaRPr lang="en-US">
              <a:ea typeface="Calibri" panose="020F0502020204030204"/>
              <a:cs typeface="Calibri" panose="020F0502020204030204"/>
            </a:endParaRPr>
          </a:p>
          <a:p>
            <a:pPr marL="171450" indent="-171450">
              <a:buFont typeface="Calibri"/>
              <a:buChar char="-"/>
            </a:pPr>
            <a:r>
              <a:rPr lang="sv-SE"/>
              <a:t>Prata med den utsatta om att hen är viktig och att du såg vad som hände. Genom att sätta ord på våldet hjälper du den utsatta att förstå vad som hänt.</a:t>
            </a:r>
            <a:endParaRPr lang="en-US">
              <a:ea typeface="Calibri" panose="020F0502020204030204"/>
              <a:cs typeface="Calibri" panose="020F0502020204030204"/>
            </a:endParaRPr>
          </a:p>
          <a:p>
            <a:pPr marL="171450" indent="-171450">
              <a:buFont typeface="Calibri"/>
              <a:buChar char="-"/>
            </a:pPr>
            <a:r>
              <a:rPr lang="sv-SE"/>
              <a:t>Låtsas känna den som blir utsatt för våld och ge hen en möjlighet att lämna situationen.</a:t>
            </a:r>
            <a:endParaRPr lang="en-US">
              <a:ea typeface="Calibri" panose="020F0502020204030204"/>
              <a:cs typeface="Calibri" panose="020F0502020204030204"/>
            </a:endParaRPr>
          </a:p>
          <a:p>
            <a:pPr marL="171450" indent="-171450">
              <a:buFont typeface="Calibri"/>
              <a:buChar char="-"/>
            </a:pPr>
            <a:r>
              <a:rPr lang="sv-SE"/>
              <a:t>Prata med förövaren och förklara varför det är fel. Det är viktigt att komma ihåg att aldrig utsatta dig själv för fara. Då är det bättre att ringa polisen.</a:t>
            </a:r>
            <a:endParaRPr lang="en-US">
              <a:ea typeface="Calibri" panose="020F0502020204030204"/>
              <a:cs typeface="Calibri" panose="020F0502020204030204"/>
            </a:endParaRPr>
          </a:p>
          <a:p>
            <a:pPr marL="171450" indent="-171450">
              <a:buFont typeface="Calibri"/>
              <a:buChar char="-"/>
            </a:pPr>
            <a:r>
              <a:rPr lang="sv-SE"/>
              <a:t>Gå fram till den som blir utsatt och fråga vad klockan är eller fråga efter vägen till närmaste café. Då ger du möjlighet för den utsatta att ta hjälp av dig eller gå därifrån.</a:t>
            </a:r>
            <a:endParaRPr lang="en-US">
              <a:ea typeface="Calibri" panose="020F0502020204030204"/>
              <a:cs typeface="Calibri" panose="020F0502020204030204"/>
            </a:endParaRPr>
          </a:p>
          <a:p>
            <a:pPr marL="171450" indent="-171450">
              <a:buFont typeface="Calibri"/>
              <a:buChar char="-"/>
            </a:pPr>
            <a:r>
              <a:rPr lang="sv-SE"/>
              <a:t>Ta hjälp av person runt dig. Uppmärksamma det som händer och ta fokus från förövaren.</a:t>
            </a:r>
            <a:endParaRPr lang="en-US">
              <a:ea typeface="Calibri" panose="020F0502020204030204"/>
              <a:cs typeface="Calibri" panose="020F0502020204030204"/>
            </a:endParaRPr>
          </a:p>
          <a:p>
            <a:pPr marL="171450" indent="-171450">
              <a:buFont typeface="Calibri"/>
              <a:buChar char="-"/>
            </a:pPr>
            <a:r>
              <a:rPr lang="sv-SE"/>
              <a:t>Distrahera förövaren genom att byta samtalsämne. Detta exempel fungerar ofta bra på släktmiddagar, fikarasten eller lunchen. Då visar du att det hen säger inte är okej men du ifrågasätter inte personen.</a:t>
            </a:r>
            <a:endParaRPr lang="en-US">
              <a:ea typeface="Calibri" panose="020F0502020204030204"/>
              <a:cs typeface="Calibri" panose="020F0502020204030204"/>
            </a:endParaRPr>
          </a:p>
          <a:p>
            <a:r>
              <a:rPr lang="sv-SE">
                <a:ea typeface="Calibri" panose="020F0502020204030204"/>
                <a:cs typeface="Calibri" panose="020F0502020204030204"/>
              </a:rPr>
              <a:t>Efteråt kan du prata med personen och bekräfta att du såg vad som hände och att erbjuda personen att ta upp händelsen med chef eller annan ansvarig, eller att följa med och anmälan händelsen till polisen. </a:t>
            </a:r>
            <a:endParaRPr lang="sv-SE" dirty="0">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FD5C75C-3F5F-5349-BBAC-827761571C36}" type="slidenum">
              <a:rPr lang="sv-SE" smtClean="0"/>
              <a:t>11</a:t>
            </a:fld>
            <a:endParaRPr lang="sv-SE"/>
          </a:p>
        </p:txBody>
      </p:sp>
    </p:spTree>
    <p:extLst>
      <p:ext uri="{BB962C8B-B14F-4D97-AF65-F5344CB8AC3E}">
        <p14:creationId xmlns:p14="http://schemas.microsoft.com/office/powerpoint/2010/main" val="40385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D5C75C-3F5F-5349-BBAC-827761571C36}" type="slidenum">
              <a:rPr lang="sv-SE" smtClean="0"/>
              <a:t>13</a:t>
            </a:fld>
            <a:endParaRPr lang="sv-SE"/>
          </a:p>
        </p:txBody>
      </p:sp>
    </p:spTree>
    <p:extLst>
      <p:ext uri="{BB962C8B-B14F-4D97-AF65-F5344CB8AC3E}">
        <p14:creationId xmlns:p14="http://schemas.microsoft.com/office/powerpoint/2010/main" val="36551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D5C75C-3F5F-5349-BBAC-827761571C36}" type="slidenum">
              <a:rPr lang="sv-SE" smtClean="0"/>
              <a:t>14</a:t>
            </a:fld>
            <a:endParaRPr lang="sv-SE"/>
          </a:p>
        </p:txBody>
      </p:sp>
    </p:spTree>
    <p:extLst>
      <p:ext uri="{BB962C8B-B14F-4D97-AF65-F5344CB8AC3E}">
        <p14:creationId xmlns:p14="http://schemas.microsoft.com/office/powerpoint/2010/main" val="27695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vecka fri från våld är en återkommande kampanj- och aktivitetsvecka för att uppmärksamma mäns våld mot kvinnor och vikten av våldsförebyggande arbete. Initiativet är skapat av organisationerna Unizon och MÄN och stöds av Jämställdhetsmyndigheten, Sveriges Kommuner och Regioner samt Länsstyrelserna.</a:t>
            </a:r>
          </a:p>
        </p:txBody>
      </p:sp>
      <p:sp>
        <p:nvSpPr>
          <p:cNvPr id="4" name="Slide Number Placeholder 3"/>
          <p:cNvSpPr>
            <a:spLocks noGrp="1"/>
          </p:cNvSpPr>
          <p:nvPr>
            <p:ph type="sldNum" sz="quarter" idx="5"/>
          </p:nvPr>
        </p:nvSpPr>
        <p:spPr/>
        <p:txBody>
          <a:bodyPr/>
          <a:lstStyle/>
          <a:p>
            <a:fld id="{CFD5C75C-3F5F-5349-BBAC-827761571C36}" type="slidenum">
              <a:rPr lang="sv-SE" smtClean="0"/>
              <a:t>2</a:t>
            </a:fld>
            <a:endParaRPr lang="sv-SE"/>
          </a:p>
        </p:txBody>
      </p:sp>
    </p:spTree>
    <p:extLst>
      <p:ext uri="{BB962C8B-B14F-4D97-AF65-F5344CB8AC3E}">
        <p14:creationId xmlns:p14="http://schemas.microsoft.com/office/powerpoint/2010/main" val="190390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kommer att börja med att titta på en liten animerad film tillsammans, den är 7 min och 35 sekunder. Den tar upp de delar vi kommer att prata om idag så var uppmärksamma! </a:t>
            </a:r>
            <a:endParaRPr lang="en-US"/>
          </a:p>
          <a:p>
            <a:endParaRPr lang="sv-SE"/>
          </a:p>
          <a:p>
            <a:r>
              <a:rPr lang="sv-SE"/>
              <a:t>Efter filmen kommer vi att samtala i smågrupper utifrån reflektionsfrågor som är kopplade till filmen.</a:t>
            </a:r>
            <a:endParaRPr lang="en-US">
              <a:ea typeface="Calibri"/>
              <a:cs typeface="Calibri"/>
            </a:endParaRPr>
          </a:p>
          <a:p>
            <a:endParaRPr lang="sv-SE"/>
          </a:p>
          <a:p>
            <a:r>
              <a:rPr lang="sv-SE"/>
              <a:t>Syftet med frågorna är att öka medvetenheten kring normer värderingar kopplat till våld</a:t>
            </a:r>
            <a:endParaRPr lang="en-US"/>
          </a:p>
          <a:p>
            <a:r>
              <a:rPr lang="sv-SE"/>
              <a:t>Vi utgår ifrån att ingen accepterar att våld är okej inom något område, vare sig på arbetsplatsen, på fritiden eller i hemmet. Vi alla människor är uppväxta i ett samhälle där våld till viss del är normaliserat och vi har vant oss vid en viss mängd av våld. Det kan göra att vi inte ens ser eller lägger märke till det längre, då det är så normalt. </a:t>
            </a:r>
            <a:endParaRPr lang="en-US"/>
          </a:p>
          <a:p>
            <a:r>
              <a:rPr lang="sv-SE"/>
              <a:t>Med den här stunden önskar vi öka medvetenheten om sambandet mellan lindrigt och grovt våld och hur var och en av oss kan ta ansvar för att få våldet att upphöra i samhället. </a:t>
            </a:r>
            <a:endParaRPr lang="en-US"/>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CFD5C75C-3F5F-5349-BBAC-827761571C36}" type="slidenum">
              <a:rPr lang="sv-SE" smtClean="0"/>
              <a:t>3</a:t>
            </a:fld>
            <a:endParaRPr lang="sv-SE"/>
          </a:p>
        </p:txBody>
      </p:sp>
    </p:spTree>
    <p:extLst>
      <p:ext uri="{BB962C8B-B14F-4D97-AF65-F5344CB8AC3E}">
        <p14:creationId xmlns:p14="http://schemas.microsoft.com/office/powerpoint/2010/main" val="215248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Innan vi börjar vill jag att vi kommer överens om några spelregler för hur vi ska vara mot varandra under föreläsningen. Kom med några bra förslag! (Var aktiv, undvik att skratta åt varandra, var respektfull, tänk snällt osv...)</a:t>
            </a:r>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CFD5C75C-3F5F-5349-BBAC-827761571C36}" type="slidenum">
              <a:rPr lang="sv-SE" smtClean="0"/>
              <a:t>4</a:t>
            </a:fld>
            <a:endParaRPr lang="sv-SE"/>
          </a:p>
        </p:txBody>
      </p:sp>
    </p:spTree>
    <p:extLst>
      <p:ext uri="{BB962C8B-B14F-4D97-AF65-F5344CB8AC3E}">
        <p14:creationId xmlns:p14="http://schemas.microsoft.com/office/powerpoint/2010/main" val="158260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D5C75C-3F5F-5349-BBAC-827761571C36}" type="slidenum">
              <a:rPr lang="sv-SE" smtClean="0"/>
              <a:t>5</a:t>
            </a:fld>
            <a:endParaRPr lang="sv-SE"/>
          </a:p>
        </p:txBody>
      </p:sp>
    </p:spTree>
    <p:extLst>
      <p:ext uri="{BB962C8B-B14F-4D97-AF65-F5344CB8AC3E}">
        <p14:creationId xmlns:p14="http://schemas.microsoft.com/office/powerpoint/2010/main" val="14717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D5C75C-3F5F-5349-BBAC-827761571C36}" type="slidenum">
              <a:rPr lang="sv-SE" smtClean="0"/>
              <a:t>6</a:t>
            </a:fld>
            <a:endParaRPr lang="sv-SE"/>
          </a:p>
        </p:txBody>
      </p:sp>
    </p:spTree>
    <p:extLst>
      <p:ext uri="{BB962C8B-B14F-4D97-AF65-F5344CB8AC3E}">
        <p14:creationId xmlns:p14="http://schemas.microsoft.com/office/powerpoint/2010/main" val="369992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filmen pratas det om tre förändringsfaktorer mot våld och för att förebygga våld på olika nivåer behöver vi utgå ifrån dessa förändringsfaktorer.</a:t>
            </a:r>
            <a:endParaRPr lang="en-US"/>
          </a:p>
          <a:p>
            <a:r>
              <a:rPr lang="sv-SE"/>
              <a:t>Den första förändringsfaktorn handlar om att förstå sambandet mellan lindrigt och grovt våld. För att förstå detta måste vi först lära oss om vad våld är.</a:t>
            </a:r>
            <a:endParaRPr lang="sv-SE">
              <a:ea typeface="Calibri"/>
              <a:cs typeface="Calibri"/>
            </a:endParaRPr>
          </a:p>
          <a:p>
            <a:endParaRPr lang="en-US">
              <a:ea typeface="Calibri"/>
              <a:cs typeface="Calibri"/>
            </a:endParaRPr>
          </a:p>
          <a:p>
            <a:r>
              <a:rPr lang="sv-SE"/>
              <a:t>Per </a:t>
            </a:r>
            <a:r>
              <a:rPr lang="sv-SE" err="1"/>
              <a:t>Isdal</a:t>
            </a:r>
            <a:r>
              <a:rPr lang="sv-SE"/>
              <a:t>, en norsk psykolog med stor erfarenhet av att möta med män med våldsproblem, beskriver våld såhär: ”Våld är varje handling riktad mot en annan person, som genom denna handling skadar, smärtar, skrämmer eller kränker, får denna person att göra något mot sin vilja eller avstå från att göra något den vill”.</a:t>
            </a:r>
            <a:endParaRPr lang="en-US"/>
          </a:p>
          <a:p>
            <a:r>
              <a:rPr lang="sv-SE"/>
              <a:t>Citatet visar att det är den som blivit utsatt för våld som bestämmer om det är våld eller inte. Men om en person ofta blir utsatt för våld blir våldet normaliserat och känns som en del av vardagen. Därför måste många veta hur våld ser ut för att kunna agera mot det.</a:t>
            </a:r>
            <a:endParaRPr lang="en-US"/>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CFD5C75C-3F5F-5349-BBAC-827761571C36}" type="slidenum">
              <a:rPr lang="sv-SE" smtClean="0"/>
              <a:t>7</a:t>
            </a:fld>
            <a:endParaRPr lang="sv-SE"/>
          </a:p>
        </p:txBody>
      </p:sp>
    </p:spTree>
    <p:extLst>
      <p:ext uri="{BB962C8B-B14F-4D97-AF65-F5344CB8AC3E}">
        <p14:creationId xmlns:p14="http://schemas.microsoft.com/office/powerpoint/2010/main" val="349222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 att förstå innehållet av definitionen behöver vi ha en mängd exempel på vad våld kan vara. Våld är inte bara slag och sparkar utan även elaka kommentarer, taskiga skämt, kränkande blickar, nedvärderande bilder, hot och även rasistiska, sexistiska eller </a:t>
            </a:r>
            <a:r>
              <a:rPr lang="sv-SE" err="1"/>
              <a:t>funkofobiska</a:t>
            </a:r>
            <a:r>
              <a:rPr lang="sv-SE"/>
              <a:t> skämt.</a:t>
            </a:r>
            <a:endParaRPr lang="en-US"/>
          </a:p>
        </p:txBody>
      </p:sp>
      <p:sp>
        <p:nvSpPr>
          <p:cNvPr id="4" name="Slide Number Placeholder 3"/>
          <p:cNvSpPr>
            <a:spLocks noGrp="1"/>
          </p:cNvSpPr>
          <p:nvPr>
            <p:ph type="sldNum" sz="quarter" idx="5"/>
          </p:nvPr>
        </p:nvSpPr>
        <p:spPr/>
        <p:txBody>
          <a:bodyPr/>
          <a:lstStyle/>
          <a:p>
            <a:fld id="{CFD5C75C-3F5F-5349-BBAC-827761571C36}" type="slidenum">
              <a:rPr lang="sv-SE" smtClean="0"/>
              <a:t>8</a:t>
            </a:fld>
            <a:endParaRPr lang="sv-SE"/>
          </a:p>
        </p:txBody>
      </p:sp>
    </p:spTree>
    <p:extLst>
      <p:ext uri="{BB962C8B-B14F-4D97-AF65-F5344CB8AC3E}">
        <p14:creationId xmlns:p14="http://schemas.microsoft.com/office/powerpoint/2010/main" val="2020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förstå hur lindrigt våld hänger ihop med grovt våld använder vi en modell som kallas för Våldspyramiden som visades i filmen. Den ser ut så här: (illustration som visar våldspyramiden)</a:t>
            </a:r>
            <a:endParaRPr lang="en-US" dirty="0"/>
          </a:p>
          <a:p>
            <a:r>
              <a:rPr lang="sv-SE" dirty="0"/>
              <a:t>Våldspyramiden har fem olika nivåer, som i bilden är markerade med olika färger. Den högsta nivån är den mest extrema formen av våld, dvs mord, den lägsta är bland annat himla med ögonen och kränkande kommentarer.</a:t>
            </a:r>
            <a:r>
              <a:rPr lang="sv-SE" b="1" dirty="0"/>
              <a:t> </a:t>
            </a:r>
            <a:r>
              <a:rPr lang="sv-SE" dirty="0"/>
              <a:t>[</a:t>
            </a:r>
            <a:r>
              <a:rPr lang="sv-SE" dirty="0" err="1"/>
              <a:t>object</a:t>
            </a:r>
            <a:r>
              <a:rPr lang="sv-SE" dirty="0"/>
              <a:t> </a:t>
            </a:r>
            <a:r>
              <a:rPr lang="sv-SE" dirty="0" err="1"/>
              <a:t>File</a:t>
            </a:r>
            <a:r>
              <a:rPr lang="sv-SE" dirty="0"/>
              <a:t>]</a:t>
            </a:r>
            <a:endParaRPr lang="en-US" dirty="0"/>
          </a:p>
          <a:p>
            <a:endParaRPr lang="sv-SE" b="1">
              <a:ea typeface="Calibri"/>
              <a:cs typeface="Calibri"/>
            </a:endParaRPr>
          </a:p>
          <a:p>
            <a:r>
              <a:rPr lang="sv-SE" b="1" dirty="0"/>
              <a:t>Våldspyramidens uppbyggnad</a:t>
            </a:r>
            <a:endParaRPr lang="sv-SE" dirty="0"/>
          </a:p>
          <a:p>
            <a:r>
              <a:rPr lang="sv-SE" dirty="0"/>
              <a:t>Våldspyramiden visar hur det grova våldet, längst upp i pyramiden, har låg förekomst men högt erkännande (dvs att vem du än frågar så håller man med om att mord är våld). Många skulle säga att misshandel, övergrepp och våldtäkt är tydliga exempel på våld men det grova våldet händer inte lika ofta som det lindriga våldet.</a:t>
            </a:r>
            <a:endParaRPr lang="sv-SE" dirty="0">
              <a:ea typeface="Calibri"/>
              <a:cs typeface="Calibri"/>
            </a:endParaRPr>
          </a:p>
          <a:p>
            <a:r>
              <a:rPr lang="sv-SE" dirty="0"/>
              <a:t>Det lindriga våldet, längst ner i våldspyramiden, har hög förekomst men lågt erkännande. Väldigt få skulle beskriva kränkande skämt eller att himla med ögonen som våld.  Våld som är normaliserat och sker ofta är den breda basen i pyramiden. Det möjliggör och legitimerar allvarligare former av våld som är högre upp i pyramiden. De här handlingarna är inte isolerade ifrån varandra utan attityder och handlingar längst ner i pyramiden förstärker och ursäktas av de högre upp.</a:t>
            </a:r>
            <a:endParaRPr lang="sv-SE" dirty="0">
              <a:ea typeface="Calibri"/>
              <a:cs typeface="Calibri"/>
            </a:endParaRPr>
          </a:p>
          <a:p>
            <a:r>
              <a:rPr lang="sv-SE" dirty="0"/>
              <a:t>För att förhindra det grova våldet att hända måste vi agera tidigt, mot det lindriga våldet. Tänk på det lindriga våldet som en vattenkran och det grova våldet är vattnet som rinner ur kranen. Ju mer vi öppnar kranen och tillåter lindriga former av våld desto mer grovt våld kommer kunna hända. Därför måste vi agera tidigt!</a:t>
            </a:r>
            <a:endParaRPr lang="sv-SE" dirty="0">
              <a:ea typeface="Calibri"/>
              <a:cs typeface="Calibri"/>
            </a:endParaRPr>
          </a:p>
          <a:p>
            <a:endParaRPr lang="sv-SE"/>
          </a:p>
        </p:txBody>
      </p:sp>
      <p:sp>
        <p:nvSpPr>
          <p:cNvPr id="4" name="Platshållare för bildnummer 3"/>
          <p:cNvSpPr>
            <a:spLocks noGrp="1"/>
          </p:cNvSpPr>
          <p:nvPr>
            <p:ph type="sldNum" sz="quarter" idx="5"/>
          </p:nvPr>
        </p:nvSpPr>
        <p:spPr/>
        <p:txBody>
          <a:bodyPr/>
          <a:lstStyle/>
          <a:p>
            <a:fld id="{CFD5C75C-3F5F-5349-BBAC-827761571C36}" type="slidenum">
              <a:rPr lang="sv-SE" smtClean="0"/>
              <a:t>9</a:t>
            </a:fld>
            <a:endParaRPr lang="sv-SE"/>
          </a:p>
        </p:txBody>
      </p:sp>
    </p:spTree>
    <p:extLst>
      <p:ext uri="{BB962C8B-B14F-4D97-AF65-F5344CB8AC3E}">
        <p14:creationId xmlns:p14="http://schemas.microsoft.com/office/powerpoint/2010/main" val="1513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978D7-F437-73E8-42DB-78FA885BCE3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E62566D-042B-7631-00ED-AA05E770E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E6B3EC6-DE58-3C00-9B48-9AA141A78D6F}"/>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3652B375-261A-F26B-BF63-DC4EE3CDE5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3CF54B-D92A-D4CB-D8A6-5ED626D5E7C8}"/>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46565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688BF7-AD5A-01F2-0B3F-F1A25F6D628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AD9C657-E81C-760E-6E01-C8EC4292B33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50D412-9B3B-B4DD-DF33-55391085830E}"/>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5E4C8D49-D84F-4FE5-B7F2-5A35B414F6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68A5CE-6E13-AAB9-F2D1-5E74326E2526}"/>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216553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548F492-39EA-FAAE-74EA-FB036F4FACA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D35580A-0F34-B5C8-9DC5-0DD908D4419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1A4572-1AB2-5B7B-16C2-92088C7B62AD}"/>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011BF8AC-9B74-4DA1-7065-B44410AFF6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1CE6CF-D375-F1F6-DC64-0A5356A66B3D}"/>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368715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F09624-8624-E4B2-0038-177A6E4A49F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7551F0-813A-86A0-4819-C982F827B66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48C1EA-DF4C-3946-B6AA-11E1F0862E23}"/>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51C72CB8-BB85-D4E7-14D0-D526CA9DD9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13D425-BB15-F8F5-B3FD-4C20A338B2A7}"/>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325040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955414-E8B4-B9B1-89C5-CE96082C798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B09E6DF-6E6E-0F2B-6EC0-F77B472DF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FB95AB0-A928-04E9-1A31-82D36508F825}"/>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E223231A-8B4C-AA61-31EB-C1F0238CC6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D82C6C-A51E-B1DA-D1DF-853CD53D7396}"/>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59256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90DBF9-62C3-6DC0-062D-536CB86C09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4CF9F6-513C-E261-C7E8-592EA29DCB6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F5D2160-6222-8A9B-1E40-728FB01A1BF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AD9305F-2CDE-E52C-4B7E-33E83BB1A83F}"/>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6" name="Platshållare för sidfot 5">
            <a:extLst>
              <a:ext uri="{FF2B5EF4-FFF2-40B4-BE49-F238E27FC236}">
                <a16:creationId xmlns:a16="http://schemas.microsoft.com/office/drawing/2014/main" id="{A717EE85-FD7E-9FAD-2C70-AFC15DD626C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980099-2D6C-2A62-6FD0-C48DA3CC1753}"/>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369050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F04AA-C6F9-683C-9804-B0A899CD2AD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822838-11CD-9873-8F3F-7D1B56F57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8CC737F-2AF5-433E-0A77-F964818FBA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ADB8480-E290-237D-2240-B36E6DCEA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5600B9E-B093-41A1-5414-965BF0336E0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80904DA-C55B-93C1-F406-CE0D88690C22}"/>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8" name="Platshållare för sidfot 7">
            <a:extLst>
              <a:ext uri="{FF2B5EF4-FFF2-40B4-BE49-F238E27FC236}">
                <a16:creationId xmlns:a16="http://schemas.microsoft.com/office/drawing/2014/main" id="{227ED0F2-4E26-F01D-5EEE-38B22C0C567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74814C5-952A-6E28-BA73-F7207CAD6734}"/>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147357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05EA6-31A2-AA4E-C63C-70D110EAC10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8ECEFEC-CE11-D043-D83E-9074DCF0350A}"/>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4" name="Platshållare för sidfot 3">
            <a:extLst>
              <a:ext uri="{FF2B5EF4-FFF2-40B4-BE49-F238E27FC236}">
                <a16:creationId xmlns:a16="http://schemas.microsoft.com/office/drawing/2014/main" id="{72AEF569-4C43-19EE-ABE3-56B93FDB7BA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8F623F7-6F31-C1D5-FA89-BD38A095AA1F}"/>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213381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F8862B5-C5BA-4C41-6E90-C7BE82BF1286}"/>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3" name="Platshållare för sidfot 2">
            <a:extLst>
              <a:ext uri="{FF2B5EF4-FFF2-40B4-BE49-F238E27FC236}">
                <a16:creationId xmlns:a16="http://schemas.microsoft.com/office/drawing/2014/main" id="{5CA6E0D5-CA3F-AD71-0EF6-189A6EB796D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FC96BA5-E2C1-9108-CE49-E3FB598BDCCF}"/>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16263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CE6A00-7E35-475C-87DF-0EB98C86DA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1E7D08A-5C19-66A9-59AC-0B237CFCD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5945A8-C50D-81E6-78A5-3375600E9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DBC9B75-6CF3-CA8E-49C1-4528A4289D1D}"/>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6" name="Platshållare för sidfot 5">
            <a:extLst>
              <a:ext uri="{FF2B5EF4-FFF2-40B4-BE49-F238E27FC236}">
                <a16:creationId xmlns:a16="http://schemas.microsoft.com/office/drawing/2014/main" id="{042EE239-9143-765A-E53F-0F126A849C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E5E992-FE98-8327-F507-D47C0D6059B3}"/>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310145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62F5B-D266-0824-A6AD-B5C601EF753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C6939D4-BFC0-EFC4-F5CA-989E055E2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761D5EF-7048-B5C4-51FE-CB39E6E94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F7026D4-C8F1-4490-FAE2-25061331C2F2}"/>
              </a:ext>
            </a:extLst>
          </p:cNvPr>
          <p:cNvSpPr>
            <a:spLocks noGrp="1"/>
          </p:cNvSpPr>
          <p:nvPr>
            <p:ph type="dt" sz="half" idx="10"/>
          </p:nvPr>
        </p:nvSpPr>
        <p:spPr/>
        <p:txBody>
          <a:bodyPr/>
          <a:lstStyle/>
          <a:p>
            <a:fld id="{366E7284-D57D-AC4D-A7E7-0EAC48DEA5E2}" type="datetimeFigureOut">
              <a:rPr lang="sv-SE" smtClean="0"/>
              <a:t>2024-01-15</a:t>
            </a:fld>
            <a:endParaRPr lang="sv-SE"/>
          </a:p>
        </p:txBody>
      </p:sp>
      <p:sp>
        <p:nvSpPr>
          <p:cNvPr id="6" name="Platshållare för sidfot 5">
            <a:extLst>
              <a:ext uri="{FF2B5EF4-FFF2-40B4-BE49-F238E27FC236}">
                <a16:creationId xmlns:a16="http://schemas.microsoft.com/office/drawing/2014/main" id="{5BB2E46C-51E1-9310-09C0-2F51367F20D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6E1C86-540A-32E9-CDFF-AFF2F73726FF}"/>
              </a:ext>
            </a:extLst>
          </p:cNvPr>
          <p:cNvSpPr>
            <a:spLocks noGrp="1"/>
          </p:cNvSpPr>
          <p:nvPr>
            <p:ph type="sldNum" sz="quarter" idx="12"/>
          </p:nvPr>
        </p:nvSpPr>
        <p:spPr/>
        <p:txBody>
          <a:bodyPr/>
          <a:lstStyle/>
          <a:p>
            <a:fld id="{EA3E801A-921D-2A4B-A493-261D6E574A9A}" type="slidenum">
              <a:rPr lang="sv-SE" smtClean="0"/>
              <a:t>‹#›</a:t>
            </a:fld>
            <a:endParaRPr lang="sv-SE"/>
          </a:p>
        </p:txBody>
      </p:sp>
    </p:spTree>
    <p:extLst>
      <p:ext uri="{BB962C8B-B14F-4D97-AF65-F5344CB8AC3E}">
        <p14:creationId xmlns:p14="http://schemas.microsoft.com/office/powerpoint/2010/main" val="326131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B663A68-7777-44C4-4900-6C8143738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15DC5F-E64A-889D-97F2-3F203BBDF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1738F4-E749-15FF-1B7F-D20EAF980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7284-D57D-AC4D-A7E7-0EAC48DEA5E2}" type="datetimeFigureOut">
              <a:rPr lang="sv-SE" smtClean="0"/>
              <a:t>2024-01-15</a:t>
            </a:fld>
            <a:endParaRPr lang="sv-SE"/>
          </a:p>
        </p:txBody>
      </p:sp>
      <p:sp>
        <p:nvSpPr>
          <p:cNvPr id="5" name="Platshållare för sidfot 4">
            <a:extLst>
              <a:ext uri="{FF2B5EF4-FFF2-40B4-BE49-F238E27FC236}">
                <a16:creationId xmlns:a16="http://schemas.microsoft.com/office/drawing/2014/main" id="{FA3432E6-8D33-B241-73B4-D33CF8011A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A04FD3-E6C1-9F1B-5352-F9FDA6D64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801A-921D-2A4B-A493-261D6E574A9A}" type="slidenum">
              <a:rPr lang="sv-SE" smtClean="0"/>
              <a:t>‹#›</a:t>
            </a:fld>
            <a:endParaRPr lang="sv-SE"/>
          </a:p>
        </p:txBody>
      </p:sp>
    </p:spTree>
    <p:extLst>
      <p:ext uri="{BB962C8B-B14F-4D97-AF65-F5344CB8AC3E}">
        <p14:creationId xmlns:p14="http://schemas.microsoft.com/office/powerpoint/2010/main" val="82783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samordningsforbundet.se/enveckafrifranval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YjNAm4QOKEs?feature=oembed" TargetMode="External"/><Relationship Id="rId6" Type="http://schemas.openxmlformats.org/officeDocument/2006/relationships/image" Target="../media/image3.jpeg"/><Relationship Id="rId5" Type="http://schemas.openxmlformats.org/officeDocument/2006/relationships/hyperlink" Target="https://www.youtube.com/watch?v=YjNAm4QOKE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E_61A9A97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5_5D06DE7C.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7790F5B-F882-0F34-476D-EA16BDC80356}"/>
              </a:ext>
            </a:extLst>
          </p:cNvPr>
          <p:cNvSpPr>
            <a:spLocks noGrp="1"/>
          </p:cNvSpPr>
          <p:nvPr>
            <p:ph type="subTitle" idx="1"/>
          </p:nvPr>
        </p:nvSpPr>
        <p:spPr>
          <a:xfrm>
            <a:off x="1533765" y="4615543"/>
            <a:ext cx="9144000" cy="620486"/>
          </a:xfrm>
        </p:spPr>
        <p:txBody>
          <a:bodyPr>
            <a:normAutofit fontScale="25000" lnSpcReduction="20000"/>
          </a:bodyPr>
          <a:lstStyle/>
          <a:p>
            <a:r>
              <a:rPr lang="sv-SE" sz="35200" dirty="0">
                <a:solidFill>
                  <a:srgbClr val="F59900"/>
                </a:solidFill>
                <a:latin typeface="Arial Narrow" panose="020B0604020202020204" pitchFamily="34" charset="0"/>
                <a:cs typeface="Arial Narrow" panose="020B0604020202020204" pitchFamily="34" charset="0"/>
              </a:rPr>
              <a:t>Dialogmaterial </a:t>
            </a:r>
          </a:p>
          <a:p>
            <a:r>
              <a:rPr lang="sv-SE" sz="11200" dirty="0">
                <a:solidFill>
                  <a:schemeClr val="bg1"/>
                </a:solidFill>
                <a:latin typeface="Arial Narrow" panose="020B0604020202020204" pitchFamily="34" charset="0"/>
                <a:cs typeface="Arial Narrow" panose="020B0604020202020204" pitchFamily="34" charset="0"/>
              </a:rPr>
              <a:t>- framtaget till vecka 47 2023</a:t>
            </a:r>
          </a:p>
        </p:txBody>
      </p:sp>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0" y="0"/>
            <a:ext cx="12211530" cy="4400550"/>
          </a:xfrm>
          <a:prstGeom prst="rect">
            <a:avLst/>
          </a:prstGeom>
        </p:spPr>
      </p:pic>
    </p:spTree>
    <p:extLst>
      <p:ext uri="{BB962C8B-B14F-4D97-AF65-F5344CB8AC3E}">
        <p14:creationId xmlns:p14="http://schemas.microsoft.com/office/powerpoint/2010/main" val="303984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066802" y="1356185"/>
            <a:ext cx="9579427" cy="4001095"/>
          </a:xfrm>
          <a:prstGeom prst="rect">
            <a:avLst/>
          </a:prstGeom>
          <a:noFill/>
        </p:spPr>
        <p:txBody>
          <a:bodyPr wrap="square" lIns="91440" tIns="45720" rIns="91440" bIns="45720" rtlCol="0" anchor="t">
            <a:spAutoFit/>
          </a:bodyPr>
          <a:lstStyle/>
          <a:p>
            <a:r>
              <a:rPr lang="sv-SE" sz="4400" b="1">
                <a:solidFill>
                  <a:srgbClr val="F59900"/>
                </a:solidFill>
              </a:rPr>
              <a:t>Reflektionsfrågor</a:t>
            </a:r>
          </a:p>
          <a:p>
            <a:r>
              <a:rPr lang="sv-SE" sz="3200">
                <a:solidFill>
                  <a:schemeClr val="bg1"/>
                </a:solidFill>
              </a:rPr>
              <a:t>Filmen tar upp kopplingen mellan negativa könsnormer och våld</a:t>
            </a:r>
            <a:endParaRPr lang="sv-SE" sz="3200">
              <a:solidFill>
                <a:schemeClr val="bg1"/>
              </a:solidFill>
              <a:cs typeface="Calibri"/>
            </a:endParaRP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Vilka normer* kan du identifiera som är ”typiskt manliga”? Vilka av dem skulle kunna vara negativa? Varför? </a:t>
            </a:r>
          </a:p>
          <a:p>
            <a:pPr marL="285750" indent="-285750">
              <a:buFontTx/>
              <a:buChar char="-"/>
            </a:pPr>
            <a:endParaRPr lang="sv-SE"/>
          </a:p>
        </p:txBody>
      </p:sp>
      <p:sp>
        <p:nvSpPr>
          <p:cNvPr id="2" name="textruta 1">
            <a:extLst>
              <a:ext uri="{FF2B5EF4-FFF2-40B4-BE49-F238E27FC236}">
                <a16:creationId xmlns:a16="http://schemas.microsoft.com/office/drawing/2014/main" id="{CBA49B4D-F21D-26F0-EE19-A6451BA4CDEB}"/>
              </a:ext>
            </a:extLst>
          </p:cNvPr>
          <p:cNvSpPr txBox="1"/>
          <p:nvPr/>
        </p:nvSpPr>
        <p:spPr>
          <a:xfrm>
            <a:off x="1567543" y="5769429"/>
            <a:ext cx="2497543" cy="369332"/>
          </a:xfrm>
          <a:prstGeom prst="rect">
            <a:avLst/>
          </a:prstGeom>
          <a:noFill/>
        </p:spPr>
        <p:txBody>
          <a:bodyPr wrap="none" rtlCol="0">
            <a:spAutoFit/>
          </a:bodyPr>
          <a:lstStyle/>
          <a:p>
            <a:r>
              <a:rPr lang="sv-SE">
                <a:solidFill>
                  <a:schemeClr val="bg1"/>
                </a:solidFill>
              </a:rPr>
              <a:t>* Norm = Osynliga regler</a:t>
            </a:r>
          </a:p>
        </p:txBody>
      </p:sp>
    </p:spTree>
    <p:extLst>
      <p:ext uri="{BB962C8B-B14F-4D97-AF65-F5344CB8AC3E}">
        <p14:creationId xmlns:p14="http://schemas.microsoft.com/office/powerpoint/2010/main" val="415394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066802" y="1356185"/>
            <a:ext cx="9579427" cy="3508653"/>
          </a:xfrm>
          <a:prstGeom prst="rect">
            <a:avLst/>
          </a:prstGeom>
          <a:noFill/>
        </p:spPr>
        <p:txBody>
          <a:bodyPr wrap="square" lIns="91440" tIns="45720" rIns="91440" bIns="45720" rtlCol="0" anchor="t">
            <a:spAutoFit/>
          </a:bodyPr>
          <a:lstStyle/>
          <a:p>
            <a:r>
              <a:rPr lang="sv-SE" sz="4400" b="1">
                <a:solidFill>
                  <a:srgbClr val="F59900"/>
                </a:solidFill>
              </a:rPr>
              <a:t>Reflektionsfrågor</a:t>
            </a:r>
            <a:r>
              <a:rPr lang="sv-SE" sz="4400" b="1">
                <a:solidFill>
                  <a:schemeClr val="bg1"/>
                </a:solidFill>
              </a:rPr>
              <a:t> </a:t>
            </a:r>
          </a:p>
          <a:p>
            <a:r>
              <a:rPr lang="sv-SE" sz="3200">
                <a:solidFill>
                  <a:schemeClr val="bg1"/>
                </a:solidFill>
              </a:rPr>
              <a:t>Att vara en aktiv åskådare*</a:t>
            </a:r>
            <a:endParaRPr lang="sv-SE" sz="3200">
              <a:solidFill>
                <a:schemeClr val="bg1"/>
              </a:solidFill>
              <a:cs typeface="Calibri"/>
            </a:endParaRP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Hur kan du vara en aktiv och ingripande åskådare?​</a:t>
            </a:r>
            <a:endParaRPr lang="sv-SE" sz="3200">
              <a:solidFill>
                <a:schemeClr val="bg1"/>
              </a:solidFill>
              <a:cs typeface="Calibri"/>
            </a:endParaRPr>
          </a:p>
          <a:p>
            <a:pPr marL="457200" indent="-457200">
              <a:buFont typeface="Courier New" panose="02070309020205020404" pitchFamily="49" charset="0"/>
              <a:buChar char="o"/>
            </a:pPr>
            <a:r>
              <a:rPr lang="sv-SE" sz="3200">
                <a:solidFill>
                  <a:schemeClr val="bg1"/>
                </a:solidFill>
              </a:rPr>
              <a:t>Hur kan vi hjälpa varandra att vara aktiva åskådare?</a:t>
            </a:r>
            <a:endParaRPr lang="sv-SE" sz="3200">
              <a:solidFill>
                <a:schemeClr val="bg1"/>
              </a:solidFill>
              <a:cs typeface="Calibri"/>
            </a:endParaRPr>
          </a:p>
          <a:p>
            <a:endParaRPr lang="sv-SE" sz="3200">
              <a:solidFill>
                <a:schemeClr val="bg1"/>
              </a:solidFill>
              <a:cs typeface="Calibri"/>
            </a:endParaRPr>
          </a:p>
          <a:p>
            <a:pPr marL="285750" indent="-285750">
              <a:buFontTx/>
              <a:buChar char="-"/>
            </a:pPr>
            <a:endParaRPr lang="sv-SE">
              <a:cs typeface="Calibri" panose="020F0502020204030204"/>
            </a:endParaRPr>
          </a:p>
        </p:txBody>
      </p:sp>
      <p:sp>
        <p:nvSpPr>
          <p:cNvPr id="2" name="textruta 1">
            <a:extLst>
              <a:ext uri="{FF2B5EF4-FFF2-40B4-BE49-F238E27FC236}">
                <a16:creationId xmlns:a16="http://schemas.microsoft.com/office/drawing/2014/main" id="{CBA49B4D-F21D-26F0-EE19-A6451BA4CDEB}"/>
              </a:ext>
            </a:extLst>
          </p:cNvPr>
          <p:cNvSpPr txBox="1"/>
          <p:nvPr/>
        </p:nvSpPr>
        <p:spPr>
          <a:xfrm>
            <a:off x="1567543" y="5769429"/>
            <a:ext cx="9079068" cy="369332"/>
          </a:xfrm>
          <a:prstGeom prst="rect">
            <a:avLst/>
          </a:prstGeom>
          <a:noFill/>
        </p:spPr>
        <p:txBody>
          <a:bodyPr wrap="square" lIns="91440" tIns="45720" rIns="91440" bIns="45720" rtlCol="0" anchor="t">
            <a:spAutoFit/>
          </a:bodyPr>
          <a:lstStyle/>
          <a:p>
            <a:r>
              <a:rPr lang="sv-SE">
                <a:solidFill>
                  <a:schemeClr val="bg1"/>
                </a:solidFill>
              </a:rPr>
              <a:t>* Aktiv åskådare =  Begreppet fokuserar på ett aktivt agerande av dem som finns runt omkring </a:t>
            </a:r>
            <a:endParaRPr lang="sv-SE">
              <a:solidFill>
                <a:schemeClr val="bg1"/>
              </a:solidFill>
              <a:cs typeface="Calibri"/>
            </a:endParaRPr>
          </a:p>
        </p:txBody>
      </p:sp>
    </p:spTree>
    <p:extLst>
      <p:ext uri="{BB962C8B-B14F-4D97-AF65-F5344CB8AC3E}">
        <p14:creationId xmlns:p14="http://schemas.microsoft.com/office/powerpoint/2010/main" val="95219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2"/>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066802" y="1356185"/>
            <a:ext cx="9579427" cy="2739211"/>
          </a:xfrm>
          <a:prstGeom prst="rect">
            <a:avLst/>
          </a:prstGeom>
          <a:noFill/>
        </p:spPr>
        <p:txBody>
          <a:bodyPr wrap="square" lIns="91440" tIns="45720" rIns="91440" bIns="45720" rtlCol="0" anchor="t">
            <a:spAutoFit/>
          </a:bodyPr>
          <a:lstStyle/>
          <a:p>
            <a:r>
              <a:rPr lang="sv-SE" sz="4400" b="1">
                <a:solidFill>
                  <a:srgbClr val="F59900"/>
                </a:solidFill>
              </a:rPr>
              <a:t>Summering</a:t>
            </a:r>
            <a:r>
              <a:rPr lang="sv-SE" sz="4400" b="1">
                <a:solidFill>
                  <a:schemeClr val="bg1"/>
                </a:solidFill>
              </a:rPr>
              <a:t> </a:t>
            </a:r>
          </a:p>
          <a:p>
            <a:endParaRPr lang="sv-SE" sz="3200">
              <a:solidFill>
                <a:schemeClr val="bg1"/>
              </a:solidFill>
              <a:cs typeface="Calibri"/>
            </a:endParaRP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Vad tar ni med er från diskussionerna? </a:t>
            </a:r>
            <a:endParaRPr lang="sv-SE" sz="3200">
              <a:solidFill>
                <a:schemeClr val="bg1"/>
              </a:solidFill>
              <a:cs typeface="Calibri"/>
            </a:endParaRPr>
          </a:p>
          <a:p>
            <a:pPr marL="457200" indent="-457200">
              <a:buFont typeface="Courier New" panose="02070309020205020404" pitchFamily="49" charset="0"/>
              <a:buChar char="o"/>
            </a:pPr>
            <a:r>
              <a:rPr lang="sv-SE" sz="3200">
                <a:solidFill>
                  <a:schemeClr val="bg1"/>
                </a:solidFill>
              </a:rPr>
              <a:t>Finns det något konkret ni vill arbeta vidare med?</a:t>
            </a:r>
            <a:endParaRPr lang="sv-SE" sz="3200">
              <a:solidFill>
                <a:schemeClr val="bg1"/>
              </a:solidFill>
              <a:cs typeface="Calibri"/>
            </a:endParaRPr>
          </a:p>
        </p:txBody>
      </p:sp>
    </p:spTree>
    <p:extLst>
      <p:ext uri="{BB962C8B-B14F-4D97-AF65-F5344CB8AC3E}">
        <p14:creationId xmlns:p14="http://schemas.microsoft.com/office/powerpoint/2010/main" val="125370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373795" y="1920832"/>
            <a:ext cx="9579427" cy="3016210"/>
          </a:xfrm>
          <a:prstGeom prst="rect">
            <a:avLst/>
          </a:prstGeom>
          <a:noFill/>
        </p:spPr>
        <p:txBody>
          <a:bodyPr wrap="square" lIns="91440" tIns="45720" rIns="91440" bIns="45720" rtlCol="0" anchor="t">
            <a:spAutoFit/>
          </a:bodyPr>
          <a:lstStyle/>
          <a:p>
            <a:r>
              <a:rPr lang="sv-SE" sz="4400" b="1">
                <a:solidFill>
                  <a:srgbClr val="F59900"/>
                </a:solidFill>
              </a:rPr>
              <a:t>Vill du veta mer eller få hjälp som utsatt eller utövare?</a:t>
            </a:r>
            <a:r>
              <a:rPr lang="sv-SE" sz="4400" b="1">
                <a:solidFill>
                  <a:schemeClr val="bg1"/>
                </a:solidFill>
              </a:rPr>
              <a:t> </a:t>
            </a:r>
          </a:p>
          <a:p>
            <a:pPr marL="285750" indent="-285750">
              <a:buFontTx/>
              <a:buChar char="-"/>
            </a:pPr>
            <a:endParaRPr lang="sv-SE"/>
          </a:p>
          <a:p>
            <a:r>
              <a:rPr lang="sv-SE" sz="2800">
                <a:solidFill>
                  <a:schemeClr val="bg1"/>
                </a:solidFill>
              </a:rPr>
              <a:t>På </a:t>
            </a:r>
            <a:r>
              <a:rPr lang="sv-SE" sz="2800">
                <a:solidFill>
                  <a:schemeClr val="bg1"/>
                </a:solidFill>
                <a:hlinkClick r:id="rId4">
                  <a:extLst>
                    <a:ext uri="{A12FA001-AC4F-418D-AE19-62706E023703}">
                      <ahyp:hlinkClr xmlns:ahyp="http://schemas.microsoft.com/office/drawing/2018/hyperlinkcolor" val="tx"/>
                    </a:ext>
                  </a:extLst>
                </a:hlinkClick>
              </a:rPr>
              <a:t>www.samordningsforbundet.se/enveckafrifranvald</a:t>
            </a:r>
            <a:r>
              <a:rPr lang="sv-SE" sz="2800">
                <a:solidFill>
                  <a:schemeClr val="bg1"/>
                </a:solidFill>
              </a:rPr>
              <a:t> finns mer material, länkar, tips på filmer, kontaktuppgifter och stödnummer.</a:t>
            </a:r>
            <a:endParaRPr lang="sv-SE" sz="2800">
              <a:solidFill>
                <a:schemeClr val="bg1"/>
              </a:solidFill>
              <a:cs typeface="Calibri"/>
            </a:endParaRPr>
          </a:p>
        </p:txBody>
      </p:sp>
      <p:sp>
        <p:nvSpPr>
          <p:cNvPr id="7" name="textruta 6">
            <a:extLst>
              <a:ext uri="{FF2B5EF4-FFF2-40B4-BE49-F238E27FC236}">
                <a16:creationId xmlns:a16="http://schemas.microsoft.com/office/drawing/2014/main" id="{73B17660-4114-91EB-CE83-E17082EC1032}"/>
              </a:ext>
            </a:extLst>
          </p:cNvPr>
          <p:cNvSpPr txBox="1"/>
          <p:nvPr/>
        </p:nvSpPr>
        <p:spPr>
          <a:xfrm>
            <a:off x="1153886" y="3802656"/>
            <a:ext cx="9579427" cy="523220"/>
          </a:xfrm>
          <a:prstGeom prst="rect">
            <a:avLst/>
          </a:prstGeom>
          <a:noFill/>
        </p:spPr>
        <p:txBody>
          <a:bodyPr wrap="square" lIns="91440" tIns="45720" rIns="91440" bIns="45720" rtlCol="0" anchor="t">
            <a:spAutoFit/>
          </a:bodyPr>
          <a:lstStyle/>
          <a:p>
            <a:endParaRPr lang="sv-SE" sz="2800">
              <a:solidFill>
                <a:schemeClr val="bg1"/>
              </a:solidFill>
              <a:cs typeface="Calibri"/>
            </a:endParaRPr>
          </a:p>
        </p:txBody>
      </p:sp>
    </p:spTree>
    <p:extLst>
      <p:ext uri="{BB962C8B-B14F-4D97-AF65-F5344CB8AC3E}">
        <p14:creationId xmlns:p14="http://schemas.microsoft.com/office/powerpoint/2010/main" val="24657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373795" y="1920832"/>
            <a:ext cx="9579427" cy="1200329"/>
          </a:xfrm>
          <a:prstGeom prst="rect">
            <a:avLst/>
          </a:prstGeom>
          <a:noFill/>
        </p:spPr>
        <p:txBody>
          <a:bodyPr wrap="square" lIns="91440" tIns="45720" rIns="91440" bIns="45720" rtlCol="0" anchor="t">
            <a:spAutoFit/>
          </a:bodyPr>
          <a:lstStyle/>
          <a:p>
            <a:r>
              <a:rPr lang="sv-SE" sz="4400" b="1">
                <a:solidFill>
                  <a:srgbClr val="F59900"/>
                </a:solidFill>
                <a:ea typeface="Calibri"/>
                <a:cs typeface="Calibri"/>
              </a:rPr>
              <a:t>Utvärdering</a:t>
            </a:r>
          </a:p>
          <a:p>
            <a:pPr marL="285750" indent="-285750">
              <a:buChar char="-"/>
            </a:pPr>
            <a:endParaRPr lang="sv-SE" sz="2800">
              <a:solidFill>
                <a:schemeClr val="bg1"/>
              </a:solidFill>
              <a:cs typeface="Calibri"/>
            </a:endParaRPr>
          </a:p>
        </p:txBody>
      </p:sp>
      <p:sp>
        <p:nvSpPr>
          <p:cNvPr id="7" name="textruta 6">
            <a:extLst>
              <a:ext uri="{FF2B5EF4-FFF2-40B4-BE49-F238E27FC236}">
                <a16:creationId xmlns:a16="http://schemas.microsoft.com/office/drawing/2014/main" id="{73B17660-4114-91EB-CE83-E17082EC1032}"/>
              </a:ext>
            </a:extLst>
          </p:cNvPr>
          <p:cNvSpPr txBox="1"/>
          <p:nvPr/>
        </p:nvSpPr>
        <p:spPr>
          <a:xfrm>
            <a:off x="1153886" y="3802656"/>
            <a:ext cx="9579427" cy="523220"/>
          </a:xfrm>
          <a:prstGeom prst="rect">
            <a:avLst/>
          </a:prstGeom>
          <a:noFill/>
        </p:spPr>
        <p:txBody>
          <a:bodyPr wrap="square" lIns="91440" tIns="45720" rIns="91440" bIns="45720" rtlCol="0" anchor="t">
            <a:spAutoFit/>
          </a:bodyPr>
          <a:lstStyle/>
          <a:p>
            <a:endParaRPr lang="sv-SE" sz="2800">
              <a:solidFill>
                <a:schemeClr val="bg1"/>
              </a:solidFill>
              <a:cs typeface="Calibri"/>
            </a:endParaRPr>
          </a:p>
        </p:txBody>
      </p:sp>
    </p:spTree>
    <p:extLst>
      <p:ext uri="{BB962C8B-B14F-4D97-AF65-F5344CB8AC3E}">
        <p14:creationId xmlns:p14="http://schemas.microsoft.com/office/powerpoint/2010/main" val="143886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03C5554B-3B95-9AB8-F4FF-3131D48B4FDC}"/>
              </a:ext>
            </a:extLst>
          </p:cNvPr>
          <p:cNvSpPr/>
          <p:nvPr/>
        </p:nvSpPr>
        <p:spPr>
          <a:xfrm>
            <a:off x="0" y="2700363"/>
            <a:ext cx="12192000" cy="415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2"/>
          <a:stretch>
            <a:fillRect/>
          </a:stretch>
        </p:blipFill>
        <p:spPr>
          <a:xfrm>
            <a:off x="3054882" y="50157"/>
            <a:ext cx="5638188" cy="2031778"/>
          </a:xfrm>
          <a:prstGeom prst="rect">
            <a:avLst/>
          </a:prstGeom>
        </p:spPr>
      </p:pic>
      <p:sp>
        <p:nvSpPr>
          <p:cNvPr id="4" name="textruta 3">
            <a:extLst>
              <a:ext uri="{FF2B5EF4-FFF2-40B4-BE49-F238E27FC236}">
                <a16:creationId xmlns:a16="http://schemas.microsoft.com/office/drawing/2014/main" id="{B6F0AC93-5133-E891-F0C3-9EC4CC00802E}"/>
              </a:ext>
            </a:extLst>
          </p:cNvPr>
          <p:cNvSpPr txBox="1"/>
          <p:nvPr/>
        </p:nvSpPr>
        <p:spPr>
          <a:xfrm>
            <a:off x="2642170" y="2177143"/>
            <a:ext cx="6907660" cy="523220"/>
          </a:xfrm>
          <a:prstGeom prst="rect">
            <a:avLst/>
          </a:prstGeom>
          <a:noFill/>
        </p:spPr>
        <p:txBody>
          <a:bodyPr wrap="none" rtlCol="0">
            <a:spAutoFit/>
          </a:bodyPr>
          <a:lstStyle/>
          <a:p>
            <a:r>
              <a:rPr lang="sv-SE" sz="2800">
                <a:solidFill>
                  <a:srgbClr val="F59900"/>
                </a:solidFill>
              </a:rPr>
              <a:t>Ett material framtaget i samverkan i Skaraborg</a:t>
            </a:r>
          </a:p>
        </p:txBody>
      </p:sp>
      <p:pic>
        <p:nvPicPr>
          <p:cNvPr id="11" name="Bildobjekt 10" descr="En bild som visar Grafik, grafisk design, Färggrann, skärmbild&#10;&#10;Automatiskt genererad beskrivning">
            <a:extLst>
              <a:ext uri="{FF2B5EF4-FFF2-40B4-BE49-F238E27FC236}">
                <a16:creationId xmlns:a16="http://schemas.microsoft.com/office/drawing/2014/main" id="{1809D31F-990A-3019-730D-B7B802B996AA}"/>
              </a:ext>
            </a:extLst>
          </p:cNvPr>
          <p:cNvPicPr>
            <a:picLocks noChangeAspect="1"/>
          </p:cNvPicPr>
          <p:nvPr/>
        </p:nvPicPr>
        <p:blipFill>
          <a:blip r:embed="rId3"/>
          <a:stretch>
            <a:fillRect/>
          </a:stretch>
        </p:blipFill>
        <p:spPr>
          <a:xfrm>
            <a:off x="7452026" y="3696347"/>
            <a:ext cx="4168237" cy="849085"/>
          </a:xfrm>
          <a:prstGeom prst="rect">
            <a:avLst/>
          </a:prstGeom>
        </p:spPr>
      </p:pic>
      <p:pic>
        <p:nvPicPr>
          <p:cNvPr id="13" name="Bildobjekt 12" descr="En bild som visar Teckensnitt, Grafik, logotyp, skärmbild&#10;&#10;Automatiskt genererad beskrivning">
            <a:extLst>
              <a:ext uri="{FF2B5EF4-FFF2-40B4-BE49-F238E27FC236}">
                <a16:creationId xmlns:a16="http://schemas.microsoft.com/office/drawing/2014/main" id="{86F92D4F-D987-D49A-A9DF-B3A1DC5A98F1}"/>
              </a:ext>
            </a:extLst>
          </p:cNvPr>
          <p:cNvPicPr>
            <a:picLocks noChangeAspect="1"/>
          </p:cNvPicPr>
          <p:nvPr/>
        </p:nvPicPr>
        <p:blipFill>
          <a:blip r:embed="rId4"/>
          <a:stretch>
            <a:fillRect/>
          </a:stretch>
        </p:blipFill>
        <p:spPr>
          <a:xfrm>
            <a:off x="4967424" y="3626267"/>
            <a:ext cx="1946663" cy="944339"/>
          </a:xfrm>
          <a:prstGeom prst="rect">
            <a:avLst/>
          </a:prstGeom>
        </p:spPr>
      </p:pic>
      <p:pic>
        <p:nvPicPr>
          <p:cNvPr id="15" name="Bildobjekt 14" descr="En bild som visar Grafik, konst&#10;&#10;Automatiskt genererad beskrivning">
            <a:extLst>
              <a:ext uri="{FF2B5EF4-FFF2-40B4-BE49-F238E27FC236}">
                <a16:creationId xmlns:a16="http://schemas.microsoft.com/office/drawing/2014/main" id="{76906FAE-3F61-528D-AC21-343C65E616F3}"/>
              </a:ext>
            </a:extLst>
          </p:cNvPr>
          <p:cNvPicPr>
            <a:picLocks noChangeAspect="1"/>
          </p:cNvPicPr>
          <p:nvPr/>
        </p:nvPicPr>
        <p:blipFill>
          <a:blip r:embed="rId5"/>
          <a:stretch>
            <a:fillRect/>
          </a:stretch>
        </p:blipFill>
        <p:spPr>
          <a:xfrm>
            <a:off x="763202" y="4906592"/>
            <a:ext cx="3373111" cy="1077750"/>
          </a:xfrm>
          <a:prstGeom prst="rect">
            <a:avLst/>
          </a:prstGeom>
        </p:spPr>
      </p:pic>
      <p:pic>
        <p:nvPicPr>
          <p:cNvPr id="21" name="Bild 20">
            <a:extLst>
              <a:ext uri="{FF2B5EF4-FFF2-40B4-BE49-F238E27FC236}">
                <a16:creationId xmlns:a16="http://schemas.microsoft.com/office/drawing/2014/main" id="{D4DAF48E-2F03-AD66-BB65-4B388CD93D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87757" y="3260519"/>
            <a:ext cx="2734219" cy="1395591"/>
          </a:xfrm>
          <a:prstGeom prst="rect">
            <a:avLst/>
          </a:prstGeom>
        </p:spPr>
      </p:pic>
      <p:pic>
        <p:nvPicPr>
          <p:cNvPr id="24" name="Bildobjekt 23" descr="En bild som visar Teckensnitt, text, logotyp, Grafik&#10;&#10;Automatiskt genererad beskrivning">
            <a:extLst>
              <a:ext uri="{FF2B5EF4-FFF2-40B4-BE49-F238E27FC236}">
                <a16:creationId xmlns:a16="http://schemas.microsoft.com/office/drawing/2014/main" id="{E96796CD-CB07-33AD-4A8F-A6472AE17B5A}"/>
              </a:ext>
            </a:extLst>
          </p:cNvPr>
          <p:cNvPicPr>
            <a:picLocks noChangeAspect="1"/>
          </p:cNvPicPr>
          <p:nvPr/>
        </p:nvPicPr>
        <p:blipFill>
          <a:blip r:embed="rId8"/>
          <a:stretch>
            <a:fillRect/>
          </a:stretch>
        </p:blipFill>
        <p:spPr>
          <a:xfrm>
            <a:off x="8351199" y="5030267"/>
            <a:ext cx="2990933" cy="944339"/>
          </a:xfrm>
          <a:prstGeom prst="rect">
            <a:avLst/>
          </a:prstGeom>
        </p:spPr>
      </p:pic>
      <p:pic>
        <p:nvPicPr>
          <p:cNvPr id="2" name="Bildobjekt 1" descr="En bild som visar text, symbol, Teckensnitt, logotyp&#10;&#10;Automatiskt genererad beskrivning">
            <a:extLst>
              <a:ext uri="{FF2B5EF4-FFF2-40B4-BE49-F238E27FC236}">
                <a16:creationId xmlns:a16="http://schemas.microsoft.com/office/drawing/2014/main" id="{169D7192-57CB-52C1-CAD9-9B28FDA04400}"/>
              </a:ext>
            </a:extLst>
          </p:cNvPr>
          <p:cNvPicPr>
            <a:picLocks noChangeAspect="1"/>
          </p:cNvPicPr>
          <p:nvPr/>
        </p:nvPicPr>
        <p:blipFill>
          <a:blip r:embed="rId9"/>
          <a:stretch>
            <a:fillRect/>
          </a:stretch>
        </p:blipFill>
        <p:spPr>
          <a:xfrm>
            <a:off x="4724400" y="4781873"/>
            <a:ext cx="2743200" cy="1554255"/>
          </a:xfrm>
          <a:prstGeom prst="rect">
            <a:avLst/>
          </a:prstGeom>
        </p:spPr>
      </p:pic>
    </p:spTree>
    <p:extLst>
      <p:ext uri="{BB962C8B-B14F-4D97-AF65-F5344CB8AC3E}">
        <p14:creationId xmlns:p14="http://schemas.microsoft.com/office/powerpoint/2010/main" val="9672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7790F5B-F882-0F34-476D-EA16BDC80356}"/>
              </a:ext>
            </a:extLst>
          </p:cNvPr>
          <p:cNvSpPr>
            <a:spLocks noGrp="1"/>
          </p:cNvSpPr>
          <p:nvPr>
            <p:ph type="subTitle" idx="1"/>
          </p:nvPr>
        </p:nvSpPr>
        <p:spPr>
          <a:xfrm>
            <a:off x="1070597" y="2243838"/>
            <a:ext cx="10050805" cy="4156961"/>
          </a:xfrm>
        </p:spPr>
        <p:txBody>
          <a:bodyPr vert="horz" lIns="91440" tIns="45720" rIns="91440" bIns="45720" rtlCol="0" anchor="t">
            <a:normAutofit fontScale="25000" lnSpcReduction="20000"/>
          </a:bodyPr>
          <a:lstStyle/>
          <a:p>
            <a:r>
              <a:rPr lang="sv-SE" sz="24000">
                <a:solidFill>
                  <a:srgbClr val="F59900"/>
                </a:solidFill>
                <a:latin typeface="Arial Narrow"/>
                <a:cs typeface="Arial Narrow" panose="020B0604020202020204" pitchFamily="34" charset="0"/>
              </a:rPr>
              <a:t>Vad kan JAG göra? </a:t>
            </a:r>
            <a:endParaRPr lang="sv-SE" sz="24000">
              <a:solidFill>
                <a:srgbClr val="F59900"/>
              </a:solidFill>
              <a:latin typeface="Arial Narrow" panose="020B0604020202020204" pitchFamily="34" charset="0"/>
              <a:cs typeface="Arial Narrow" panose="020B0604020202020204" pitchFamily="34" charset="0"/>
            </a:endParaRPr>
          </a:p>
          <a:p>
            <a:pPr algn="just"/>
            <a:r>
              <a:rPr lang="sv-SE" sz="11200">
                <a:solidFill>
                  <a:schemeClr val="bg1"/>
                </a:solidFill>
                <a:cs typeface="Arial Narrow" panose="020B0604020202020204" pitchFamily="34" charset="0"/>
              </a:rPr>
              <a:t>En vecka fri från våld Skaraborg är ett initiativ i samverkan mellan Utväg Skaraborg, Länsstyrelsen Västra Götaland, Kvinnohuset Tranan, Kvinnojouren Linnéan, Samordningsförbundet Skaraborg och Folkhälsa och social hållbarhet Skaraborg, VGR. Veckan infaller vecka 47 hösten 2023 då den nationella aktivitetsveckan ”En vecka fri från våld” hålls varje år.  </a:t>
            </a:r>
          </a:p>
          <a:p>
            <a:pPr algn="just"/>
            <a:endParaRPr lang="sv-SE" sz="11200">
              <a:solidFill>
                <a:schemeClr val="bg1"/>
              </a:solidFill>
              <a:cs typeface="Arial Narrow" panose="020B0604020202020204" pitchFamily="34" charset="0"/>
            </a:endParaRPr>
          </a:p>
          <a:p>
            <a:pPr algn="just"/>
            <a:r>
              <a:rPr lang="sv-SE" sz="11200">
                <a:solidFill>
                  <a:schemeClr val="bg1"/>
                </a:solidFill>
                <a:cs typeface="Arial Narrow" panose="020B0604020202020204" pitchFamily="34" charset="0"/>
              </a:rPr>
              <a:t>Syftet med veckan är att främja det förebyggande arbetet mot våld som vi var och en som individer, arbetsgrupper, idrottslag med flera kan vara en del av – vi kan alla göra skillnad. </a:t>
            </a:r>
          </a:p>
        </p:txBody>
      </p:sp>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3244163" y="0"/>
            <a:ext cx="5703672" cy="2055377"/>
          </a:xfrm>
          <a:prstGeom prst="rect">
            <a:avLst/>
          </a:prstGeom>
        </p:spPr>
      </p:pic>
    </p:spTree>
    <p:extLst>
      <p:ext uri="{BB962C8B-B14F-4D97-AF65-F5344CB8AC3E}">
        <p14:creationId xmlns:p14="http://schemas.microsoft.com/office/powerpoint/2010/main" val="386970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11" name="textruta 10">
            <a:extLst>
              <a:ext uri="{FF2B5EF4-FFF2-40B4-BE49-F238E27FC236}">
                <a16:creationId xmlns:a16="http://schemas.microsoft.com/office/drawing/2014/main" id="{92A323B0-7782-15BD-3868-A271427380B3}"/>
              </a:ext>
            </a:extLst>
          </p:cNvPr>
          <p:cNvSpPr txBox="1"/>
          <p:nvPr/>
        </p:nvSpPr>
        <p:spPr>
          <a:xfrm>
            <a:off x="1045031" y="1520785"/>
            <a:ext cx="9579427" cy="3016210"/>
          </a:xfrm>
          <a:prstGeom prst="rect">
            <a:avLst/>
          </a:prstGeom>
          <a:noFill/>
        </p:spPr>
        <p:txBody>
          <a:bodyPr wrap="square" lIns="91440" tIns="45720" rIns="91440" bIns="45720" rtlCol="0" anchor="t">
            <a:spAutoFit/>
          </a:bodyPr>
          <a:lstStyle/>
          <a:p>
            <a:r>
              <a:rPr lang="sv-SE" sz="4400" b="1">
                <a:solidFill>
                  <a:srgbClr val="F59900"/>
                </a:solidFill>
              </a:rPr>
              <a:t>Dialogmaterialets upplägg</a:t>
            </a: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Vi ser en film tillsammans</a:t>
            </a:r>
            <a:endParaRPr lang="sv-SE" sz="3200">
              <a:solidFill>
                <a:schemeClr val="bg1"/>
              </a:solidFill>
              <a:cs typeface="Calibri"/>
            </a:endParaRPr>
          </a:p>
          <a:p>
            <a:pPr marL="457200" indent="-457200">
              <a:buFont typeface="Courier New" panose="02070309020205020404" pitchFamily="49" charset="0"/>
              <a:buChar char="o"/>
            </a:pPr>
            <a:r>
              <a:rPr lang="sv-SE" sz="3200">
                <a:solidFill>
                  <a:schemeClr val="bg1"/>
                </a:solidFill>
              </a:rPr>
              <a:t>Samtal i smågrupper med hjälp av reflektionsfrågorna</a:t>
            </a:r>
            <a:endParaRPr lang="sv-SE" sz="3200">
              <a:solidFill>
                <a:schemeClr val="bg1"/>
              </a:solidFill>
              <a:cs typeface="Calibri"/>
            </a:endParaRPr>
          </a:p>
          <a:p>
            <a:pPr marL="457200" indent="-457200">
              <a:buFont typeface="Courier New" panose="02070309020205020404" pitchFamily="49" charset="0"/>
              <a:buChar char="o"/>
            </a:pPr>
            <a:r>
              <a:rPr lang="sv-SE" sz="3200">
                <a:solidFill>
                  <a:schemeClr val="bg1"/>
                </a:solidFill>
              </a:rPr>
              <a:t>Vi återsamlas för en diskussion i helgrupp</a:t>
            </a:r>
            <a:endParaRPr lang="sv-SE" sz="3200">
              <a:solidFill>
                <a:schemeClr val="bg1"/>
              </a:solidFill>
              <a:cs typeface="Calibri"/>
            </a:endParaRPr>
          </a:p>
          <a:p>
            <a:pPr marL="285750" indent="-285750">
              <a:buFontTx/>
              <a:buChar char="-"/>
            </a:pPr>
            <a:endParaRPr lang="sv-SE"/>
          </a:p>
        </p:txBody>
      </p:sp>
    </p:spTree>
    <p:extLst>
      <p:ext uri="{BB962C8B-B14F-4D97-AF65-F5344CB8AC3E}">
        <p14:creationId xmlns:p14="http://schemas.microsoft.com/office/powerpoint/2010/main" val="40225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11" name="textruta 10">
            <a:extLst>
              <a:ext uri="{FF2B5EF4-FFF2-40B4-BE49-F238E27FC236}">
                <a16:creationId xmlns:a16="http://schemas.microsoft.com/office/drawing/2014/main" id="{92A323B0-7782-15BD-3868-A271427380B3}"/>
              </a:ext>
            </a:extLst>
          </p:cNvPr>
          <p:cNvSpPr txBox="1"/>
          <p:nvPr/>
        </p:nvSpPr>
        <p:spPr>
          <a:xfrm>
            <a:off x="1045031" y="1520785"/>
            <a:ext cx="9579427" cy="769441"/>
          </a:xfrm>
          <a:prstGeom prst="rect">
            <a:avLst/>
          </a:prstGeom>
          <a:noFill/>
        </p:spPr>
        <p:txBody>
          <a:bodyPr wrap="square" lIns="91440" tIns="45720" rIns="91440" bIns="45720" rtlCol="0" anchor="t">
            <a:spAutoFit/>
          </a:bodyPr>
          <a:lstStyle/>
          <a:p>
            <a:r>
              <a:rPr lang="sv-SE" sz="4400" b="1">
                <a:solidFill>
                  <a:srgbClr val="F59900"/>
                </a:solidFill>
                <a:ea typeface="Calibri"/>
                <a:cs typeface="Calibri"/>
              </a:rPr>
              <a:t>Spelregler</a:t>
            </a:r>
          </a:p>
        </p:txBody>
      </p:sp>
      <p:pic>
        <p:nvPicPr>
          <p:cNvPr id="2" name="Bildobjekt 1" descr="En bild som visar tecknad serie, text, skärmbild&#10;&#10;Automatiskt genererad beskrivning">
            <a:extLst>
              <a:ext uri="{FF2B5EF4-FFF2-40B4-BE49-F238E27FC236}">
                <a16:creationId xmlns:a16="http://schemas.microsoft.com/office/drawing/2014/main" id="{DF63F6AC-1A60-95A0-50A6-23AC4ED78DE4}"/>
              </a:ext>
            </a:extLst>
          </p:cNvPr>
          <p:cNvPicPr>
            <a:picLocks noChangeAspect="1"/>
          </p:cNvPicPr>
          <p:nvPr/>
        </p:nvPicPr>
        <p:blipFill>
          <a:blip r:embed="rId4"/>
          <a:stretch>
            <a:fillRect/>
          </a:stretch>
        </p:blipFill>
        <p:spPr>
          <a:xfrm>
            <a:off x="3260559" y="753979"/>
            <a:ext cx="5149515" cy="5149515"/>
          </a:xfrm>
          <a:prstGeom prst="rect">
            <a:avLst/>
          </a:prstGeom>
        </p:spPr>
      </p:pic>
    </p:spTree>
    <p:extLst>
      <p:ext uri="{BB962C8B-B14F-4D97-AF65-F5344CB8AC3E}">
        <p14:creationId xmlns:p14="http://schemas.microsoft.com/office/powerpoint/2010/main" val="3134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4"/>
          <a:stretch>
            <a:fillRect/>
          </a:stretch>
        </p:blipFill>
        <p:spPr>
          <a:xfrm>
            <a:off x="8621485" y="186102"/>
            <a:ext cx="3328787" cy="1199562"/>
          </a:xfrm>
          <a:prstGeom prst="rect">
            <a:avLst/>
          </a:prstGeom>
        </p:spPr>
      </p:pic>
      <p:sp>
        <p:nvSpPr>
          <p:cNvPr id="9" name="textruta 8">
            <a:extLst>
              <a:ext uri="{FF2B5EF4-FFF2-40B4-BE49-F238E27FC236}">
                <a16:creationId xmlns:a16="http://schemas.microsoft.com/office/drawing/2014/main" id="{F728F496-731D-5741-06E1-00CC6C72D671}"/>
              </a:ext>
            </a:extLst>
          </p:cNvPr>
          <p:cNvSpPr txBox="1"/>
          <p:nvPr/>
        </p:nvSpPr>
        <p:spPr>
          <a:xfrm>
            <a:off x="8621485" y="6118163"/>
            <a:ext cx="6096000" cy="369332"/>
          </a:xfrm>
          <a:prstGeom prst="rect">
            <a:avLst/>
          </a:prstGeom>
          <a:noFill/>
        </p:spPr>
        <p:txBody>
          <a:bodyPr wrap="square">
            <a:spAutoFit/>
          </a:bodyPr>
          <a:lstStyle/>
          <a:p>
            <a:r>
              <a:rPr lang="sv-SE" sz="1800" b="0" i="0" u="sng" strike="noStrike">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En tillvaro fri från våld - YouTube</a:t>
            </a:r>
            <a:endParaRPr lang="sv-SE">
              <a:solidFill>
                <a:schemeClr val="bg1"/>
              </a:solidFill>
            </a:endParaRPr>
          </a:p>
        </p:txBody>
      </p:sp>
      <p:pic>
        <p:nvPicPr>
          <p:cNvPr id="10" name="Onlinemedia 9" descr="En tillvaro fri från våld">
            <a:hlinkClick r:id="" action="ppaction://media"/>
            <a:extLst>
              <a:ext uri="{FF2B5EF4-FFF2-40B4-BE49-F238E27FC236}">
                <a16:creationId xmlns:a16="http://schemas.microsoft.com/office/drawing/2014/main" id="{CD1145D7-AD61-9908-1D5C-EE5222305E63}"/>
              </a:ext>
            </a:extLst>
          </p:cNvPr>
          <p:cNvPicPr>
            <a:picLocks noRot="1" noChangeAspect="1"/>
          </p:cNvPicPr>
          <p:nvPr>
            <a:videoFile r:link="rId1"/>
          </p:nvPr>
        </p:nvPicPr>
        <p:blipFill>
          <a:blip r:embed="rId6"/>
          <a:stretch>
            <a:fillRect/>
          </a:stretch>
        </p:blipFill>
        <p:spPr>
          <a:xfrm>
            <a:off x="870857" y="1296445"/>
            <a:ext cx="8469086" cy="4785034"/>
          </a:xfrm>
          <a:prstGeom prst="rect">
            <a:avLst/>
          </a:prstGeom>
        </p:spPr>
      </p:pic>
      <p:sp>
        <p:nvSpPr>
          <p:cNvPr id="2" name="textruta 1">
            <a:extLst>
              <a:ext uri="{FF2B5EF4-FFF2-40B4-BE49-F238E27FC236}">
                <a16:creationId xmlns:a16="http://schemas.microsoft.com/office/drawing/2014/main" id="{561A2A96-B407-8C76-AB9E-2BD84D61FD21}"/>
              </a:ext>
            </a:extLst>
          </p:cNvPr>
          <p:cNvSpPr txBox="1"/>
          <p:nvPr/>
        </p:nvSpPr>
        <p:spPr>
          <a:xfrm>
            <a:off x="870857" y="532481"/>
            <a:ext cx="1090363" cy="707886"/>
          </a:xfrm>
          <a:prstGeom prst="rect">
            <a:avLst/>
          </a:prstGeom>
          <a:noFill/>
        </p:spPr>
        <p:txBody>
          <a:bodyPr wrap="none" rtlCol="0">
            <a:spAutoFit/>
          </a:bodyPr>
          <a:lstStyle/>
          <a:p>
            <a:r>
              <a:rPr lang="sv-SE" sz="4000" b="1">
                <a:solidFill>
                  <a:schemeClr val="bg1"/>
                </a:solidFill>
              </a:rPr>
              <a:t>Film</a:t>
            </a:r>
          </a:p>
        </p:txBody>
      </p:sp>
    </p:spTree>
    <p:extLst>
      <p:ext uri="{BB962C8B-B14F-4D97-AF65-F5344CB8AC3E}">
        <p14:creationId xmlns:p14="http://schemas.microsoft.com/office/powerpoint/2010/main" val="34028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045031" y="1520785"/>
            <a:ext cx="9579427" cy="4493538"/>
          </a:xfrm>
          <a:prstGeom prst="rect">
            <a:avLst/>
          </a:prstGeom>
          <a:noFill/>
        </p:spPr>
        <p:txBody>
          <a:bodyPr wrap="square" rtlCol="0">
            <a:spAutoFit/>
          </a:bodyPr>
          <a:lstStyle/>
          <a:p>
            <a:r>
              <a:rPr lang="sv-SE" sz="4400" b="1">
                <a:solidFill>
                  <a:srgbClr val="F59900"/>
                </a:solidFill>
              </a:rPr>
              <a:t>Reflektionsfrågor</a:t>
            </a: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Vad tänker du när du sett på filmen?</a:t>
            </a:r>
          </a:p>
          <a:p>
            <a:pPr marL="457200" indent="-457200">
              <a:buFont typeface="Courier New" panose="02070309020205020404" pitchFamily="49" charset="0"/>
              <a:buChar char="o"/>
            </a:pPr>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Vilka känslor väcker filmen i dig?</a:t>
            </a:r>
          </a:p>
          <a:p>
            <a:pPr marL="457200" indent="-457200">
              <a:buFont typeface="Courier New" panose="02070309020205020404" pitchFamily="49" charset="0"/>
              <a:buChar char="o"/>
            </a:pPr>
            <a:endParaRPr lang="sv-SE" sz="3200">
              <a:solidFill>
                <a:schemeClr val="bg1"/>
              </a:solidFill>
            </a:endParaRPr>
          </a:p>
          <a:p>
            <a:pPr marL="457200" indent="-457200">
              <a:buFont typeface="Courier New" panose="02070309020205020404" pitchFamily="49" charset="0"/>
              <a:buChar char="o"/>
            </a:pPr>
            <a:endParaRPr lang="sv-SE" sz="3200">
              <a:solidFill>
                <a:schemeClr val="bg1"/>
              </a:solidFill>
            </a:endParaRPr>
          </a:p>
          <a:p>
            <a:pPr marL="457200" indent="-457200">
              <a:buFont typeface="Courier New" panose="02070309020205020404" pitchFamily="49" charset="0"/>
              <a:buChar char="o"/>
            </a:pPr>
            <a:endParaRPr lang="sv-SE" sz="3200">
              <a:solidFill>
                <a:schemeClr val="bg1"/>
              </a:solidFill>
            </a:endParaRPr>
          </a:p>
          <a:p>
            <a:pPr marL="285750" indent="-285750">
              <a:buFontTx/>
              <a:buChar char="-"/>
            </a:pPr>
            <a:endParaRPr lang="sv-SE"/>
          </a:p>
        </p:txBody>
      </p:sp>
    </p:spTree>
    <p:extLst>
      <p:ext uri="{BB962C8B-B14F-4D97-AF65-F5344CB8AC3E}">
        <p14:creationId xmlns:p14="http://schemas.microsoft.com/office/powerpoint/2010/main" val="72184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3"/>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1025153" y="895481"/>
            <a:ext cx="8961427" cy="5232202"/>
          </a:xfrm>
          <a:prstGeom prst="rect">
            <a:avLst/>
          </a:prstGeom>
          <a:noFill/>
        </p:spPr>
        <p:txBody>
          <a:bodyPr wrap="square" lIns="91440" tIns="45720" rIns="91440" bIns="45720" rtlCol="0" anchor="t">
            <a:spAutoFit/>
          </a:bodyPr>
          <a:lstStyle/>
          <a:p>
            <a:r>
              <a:rPr lang="sv-SE" sz="4400" b="1">
                <a:solidFill>
                  <a:srgbClr val="F59900"/>
                </a:solidFill>
                <a:cs typeface="Calibri"/>
              </a:rPr>
              <a:t>Våldsdefinition</a:t>
            </a:r>
          </a:p>
          <a:p>
            <a:endParaRPr lang="sv-SE" sz="3200">
              <a:solidFill>
                <a:schemeClr val="bg1"/>
              </a:solidFill>
            </a:endParaRPr>
          </a:p>
          <a:p>
            <a:r>
              <a:rPr lang="sv-SE" sz="3200" i="1">
                <a:solidFill>
                  <a:schemeClr val="bg1"/>
                </a:solidFill>
                <a:ea typeface="+mn-lt"/>
                <a:cs typeface="+mn-lt"/>
              </a:rPr>
              <a:t>"Våld är varje handling riktad mot en annan person, som genom att denna handling skadar, smärtar, skrämmer eller kränker, får denna person att göra något mot sin vilja eller avstå från att göra något den vill" </a:t>
            </a:r>
            <a:endParaRPr lang="sv-SE">
              <a:solidFill>
                <a:schemeClr val="bg1"/>
              </a:solidFill>
              <a:ea typeface="+mn-lt"/>
              <a:cs typeface="+mn-lt"/>
            </a:endParaRPr>
          </a:p>
          <a:p>
            <a:endParaRPr lang="sv-SE" sz="2400">
              <a:solidFill>
                <a:schemeClr val="bg1"/>
              </a:solidFill>
              <a:ea typeface="+mn-lt"/>
              <a:cs typeface="+mn-lt"/>
            </a:endParaRPr>
          </a:p>
          <a:p>
            <a:r>
              <a:rPr lang="sv-SE" sz="2400">
                <a:solidFill>
                  <a:schemeClr val="bg1"/>
                </a:solidFill>
                <a:ea typeface="+mn-lt"/>
                <a:cs typeface="+mn-lt"/>
              </a:rPr>
              <a:t>– </a:t>
            </a:r>
            <a:r>
              <a:rPr lang="sv-SE" sz="2400" err="1">
                <a:solidFill>
                  <a:schemeClr val="bg1"/>
                </a:solidFill>
                <a:ea typeface="+mn-lt"/>
                <a:cs typeface="+mn-lt"/>
              </a:rPr>
              <a:t>Isdal</a:t>
            </a:r>
            <a:r>
              <a:rPr lang="sv-SE" sz="2400">
                <a:solidFill>
                  <a:schemeClr val="bg1"/>
                </a:solidFill>
                <a:ea typeface="+mn-lt"/>
                <a:cs typeface="+mn-lt"/>
              </a:rPr>
              <a:t>, Per (2001), Meningen med våld, Gothia förlag, Stockholm.</a:t>
            </a:r>
            <a:endParaRPr lang="sv-SE" sz="2400">
              <a:solidFill>
                <a:schemeClr val="bg1"/>
              </a:solidFill>
              <a:cs typeface="Calibri"/>
            </a:endParaRPr>
          </a:p>
          <a:p>
            <a:pPr marL="457200" indent="-457200">
              <a:buFont typeface="Courier New" panose="02070309020205020404" pitchFamily="49" charset="0"/>
              <a:buChar char="o"/>
            </a:pPr>
            <a:endParaRPr lang="sv-SE" sz="3200">
              <a:solidFill>
                <a:schemeClr val="bg1"/>
              </a:solidFill>
            </a:endParaRPr>
          </a:p>
          <a:p>
            <a:pPr marL="285750" indent="-285750">
              <a:buChar char="-"/>
            </a:pPr>
            <a:endParaRPr lang="sv-SE">
              <a:solidFill>
                <a:srgbClr val="000000"/>
              </a:solidFill>
              <a:cs typeface="Calibri" panose="020F0502020204030204"/>
            </a:endParaRPr>
          </a:p>
        </p:txBody>
      </p:sp>
    </p:spTree>
    <p:extLst>
      <p:ext uri="{BB962C8B-B14F-4D97-AF65-F5344CB8AC3E}">
        <p14:creationId xmlns:p14="http://schemas.microsoft.com/office/powerpoint/2010/main" val="236225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4"/>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800017" y="1079919"/>
            <a:ext cx="9532927" cy="4703852"/>
          </a:xfrm>
          <a:prstGeom prst="rect">
            <a:avLst/>
          </a:prstGeom>
          <a:noFill/>
        </p:spPr>
        <p:txBody>
          <a:bodyPr wrap="square" lIns="91440" tIns="45720" rIns="91440" bIns="45720" rtlCol="0" anchor="t">
            <a:spAutoFit/>
          </a:bodyPr>
          <a:lstStyle/>
          <a:p>
            <a:endParaRPr lang="sv-SE" sz="4000" b="1">
              <a:solidFill>
                <a:srgbClr val="F59900"/>
              </a:solidFill>
              <a:cs typeface="Calibri"/>
            </a:endParaRPr>
          </a:p>
          <a:p>
            <a:endParaRPr lang="en-US" sz="1200">
              <a:solidFill>
                <a:schemeClr val="bg1"/>
              </a:solidFill>
              <a:latin typeface="Arial"/>
              <a:cs typeface="Arial"/>
            </a:endParaRPr>
          </a:p>
          <a:p>
            <a:r>
              <a:rPr lang="en-US" b="1" err="1">
                <a:solidFill>
                  <a:schemeClr val="bg1"/>
                </a:solidFill>
                <a:latin typeface="Calibri"/>
                <a:cs typeface="Arial"/>
              </a:rPr>
              <a:t>Fysiskt</a:t>
            </a:r>
            <a:r>
              <a:rPr lang="en-US" b="1">
                <a:solidFill>
                  <a:schemeClr val="bg1"/>
                </a:solidFill>
                <a:latin typeface="Calibri"/>
                <a:cs typeface="Arial"/>
              </a:rPr>
              <a:t> </a:t>
            </a:r>
            <a:r>
              <a:rPr lang="en-US" b="1" err="1">
                <a:solidFill>
                  <a:schemeClr val="bg1"/>
                </a:solidFill>
                <a:latin typeface="Calibri"/>
                <a:cs typeface="Arial"/>
              </a:rPr>
              <a:t>våld</a:t>
            </a:r>
            <a:br>
              <a:rPr lang="en-US" sz="1400" b="1">
                <a:latin typeface="Calibri"/>
                <a:cs typeface="Arial"/>
              </a:rPr>
            </a:br>
            <a:r>
              <a:rPr lang="en-US" sz="1400" i="1" err="1">
                <a:solidFill>
                  <a:schemeClr val="bg1"/>
                </a:solidFill>
                <a:latin typeface="Calibri"/>
                <a:cs typeface="Arial"/>
              </a:rPr>
              <a:t>Exempel</a:t>
            </a:r>
            <a:r>
              <a:rPr lang="en-US" sz="1400" i="1">
                <a:solidFill>
                  <a:schemeClr val="bg1"/>
                </a:solidFill>
                <a:latin typeface="Calibri"/>
                <a:cs typeface="Arial"/>
              </a:rPr>
              <a:t>: Slag, </a:t>
            </a:r>
            <a:r>
              <a:rPr lang="en-US" sz="1400" i="1" err="1">
                <a:solidFill>
                  <a:schemeClr val="bg1"/>
                </a:solidFill>
                <a:latin typeface="Calibri"/>
                <a:cs typeface="Arial"/>
              </a:rPr>
              <a:t>sparkar</a:t>
            </a:r>
            <a:r>
              <a:rPr lang="en-US" sz="1400" i="1">
                <a:solidFill>
                  <a:schemeClr val="bg1"/>
                </a:solidFill>
                <a:latin typeface="Calibri"/>
                <a:cs typeface="Arial"/>
              </a:rPr>
              <a:t>, </a:t>
            </a:r>
            <a:r>
              <a:rPr lang="en-US" sz="1400" i="1" err="1">
                <a:solidFill>
                  <a:schemeClr val="bg1"/>
                </a:solidFill>
                <a:latin typeface="Calibri"/>
                <a:cs typeface="Arial"/>
              </a:rPr>
              <a:t>knuffar</a:t>
            </a:r>
            <a:r>
              <a:rPr lang="en-US" sz="1400" i="1">
                <a:solidFill>
                  <a:schemeClr val="bg1"/>
                </a:solidFill>
                <a:latin typeface="Calibri"/>
                <a:cs typeface="Arial"/>
              </a:rPr>
              <a:t>, </a:t>
            </a:r>
            <a:r>
              <a:rPr lang="en-US" sz="1400" i="1" err="1">
                <a:solidFill>
                  <a:schemeClr val="bg1"/>
                </a:solidFill>
                <a:latin typeface="Calibri"/>
                <a:cs typeface="Arial"/>
              </a:rPr>
              <a:t>strypgrepp</a:t>
            </a:r>
            <a:r>
              <a:rPr lang="en-US" sz="1400" i="1">
                <a:solidFill>
                  <a:schemeClr val="bg1"/>
                </a:solidFill>
                <a:latin typeface="Calibri"/>
                <a:cs typeface="Arial"/>
              </a:rPr>
              <a:t>, </a:t>
            </a:r>
            <a:r>
              <a:rPr lang="en-US" sz="1400" i="1" err="1">
                <a:solidFill>
                  <a:schemeClr val="bg1"/>
                </a:solidFill>
                <a:latin typeface="Calibri"/>
                <a:cs typeface="Arial"/>
              </a:rPr>
              <a:t>fasthållning</a:t>
            </a:r>
            <a:endParaRPr lang="en-US" sz="1400" i="1">
              <a:solidFill>
                <a:schemeClr val="bg1"/>
              </a:solidFill>
              <a:latin typeface="Calibri"/>
              <a:cs typeface="Arial"/>
            </a:endParaRPr>
          </a:p>
          <a:p>
            <a:pPr>
              <a:spcBef>
                <a:spcPts val="1000"/>
              </a:spcBef>
            </a:pPr>
            <a:r>
              <a:rPr lang="en-US" b="1" err="1">
                <a:solidFill>
                  <a:schemeClr val="bg1"/>
                </a:solidFill>
                <a:latin typeface="Calibri"/>
                <a:cs typeface="Arial"/>
              </a:rPr>
              <a:t>Psykiskt</a:t>
            </a:r>
            <a:r>
              <a:rPr lang="en-US" b="1">
                <a:solidFill>
                  <a:schemeClr val="bg1"/>
                </a:solidFill>
                <a:latin typeface="Calibri"/>
                <a:cs typeface="Arial"/>
              </a:rPr>
              <a:t> </a:t>
            </a:r>
            <a:r>
              <a:rPr lang="en-US" b="1" err="1">
                <a:solidFill>
                  <a:schemeClr val="bg1"/>
                </a:solidFill>
                <a:latin typeface="Calibri"/>
                <a:cs typeface="Arial"/>
              </a:rPr>
              <a:t>våld</a:t>
            </a:r>
            <a:br>
              <a:rPr lang="en-US" sz="1400" b="1">
                <a:latin typeface="Calibri"/>
                <a:cs typeface="Arial"/>
              </a:rPr>
            </a:br>
            <a:r>
              <a:rPr lang="en-US" sz="1400" i="1" err="1">
                <a:solidFill>
                  <a:schemeClr val="bg1"/>
                </a:solidFill>
                <a:latin typeface="Calibri"/>
                <a:cs typeface="Arial"/>
              </a:rPr>
              <a:t>Exempel</a:t>
            </a:r>
            <a:r>
              <a:rPr lang="en-US" sz="1400" i="1">
                <a:solidFill>
                  <a:schemeClr val="bg1"/>
                </a:solidFill>
                <a:latin typeface="Calibri"/>
                <a:cs typeface="Arial"/>
              </a:rPr>
              <a:t>: Hot, hot om </a:t>
            </a:r>
            <a:r>
              <a:rPr lang="en-US" sz="1400" i="1" err="1">
                <a:solidFill>
                  <a:schemeClr val="bg1"/>
                </a:solidFill>
                <a:latin typeface="Calibri"/>
                <a:cs typeface="Arial"/>
              </a:rPr>
              <a:t>våld</a:t>
            </a:r>
            <a:r>
              <a:rPr lang="en-US" sz="1400" i="1">
                <a:solidFill>
                  <a:schemeClr val="bg1"/>
                </a:solidFill>
                <a:latin typeface="Calibri"/>
                <a:cs typeface="Arial"/>
              </a:rPr>
              <a:t>, mobbing, </a:t>
            </a:r>
            <a:r>
              <a:rPr lang="en-US" sz="1400" i="1" err="1">
                <a:solidFill>
                  <a:schemeClr val="bg1"/>
                </a:solidFill>
                <a:latin typeface="Calibri"/>
                <a:cs typeface="Arial"/>
              </a:rPr>
              <a:t>förlöjliganden</a:t>
            </a:r>
            <a:r>
              <a:rPr lang="en-US" sz="1400" i="1">
                <a:solidFill>
                  <a:schemeClr val="bg1"/>
                </a:solidFill>
                <a:latin typeface="Calibri"/>
                <a:cs typeface="Arial"/>
              </a:rPr>
              <a:t>, </a:t>
            </a:r>
            <a:r>
              <a:rPr lang="en-US" sz="1400" i="1" err="1">
                <a:solidFill>
                  <a:schemeClr val="bg1"/>
                </a:solidFill>
                <a:latin typeface="Calibri"/>
                <a:cs typeface="Arial"/>
              </a:rPr>
              <a:t>kränkningar</a:t>
            </a:r>
            <a:r>
              <a:rPr lang="en-US" sz="1400" i="1">
                <a:solidFill>
                  <a:schemeClr val="bg1"/>
                </a:solidFill>
                <a:latin typeface="Calibri"/>
                <a:cs typeface="Arial"/>
              </a:rPr>
              <a:t>, </a:t>
            </a:r>
            <a:r>
              <a:rPr lang="en-US" sz="1400" i="1" err="1">
                <a:solidFill>
                  <a:schemeClr val="bg1"/>
                </a:solidFill>
                <a:latin typeface="Calibri"/>
                <a:cs typeface="Arial"/>
              </a:rPr>
              <a:t>skuldbeläggningar</a:t>
            </a:r>
            <a:r>
              <a:rPr lang="en-US" sz="1400" i="1">
                <a:solidFill>
                  <a:schemeClr val="bg1"/>
                </a:solidFill>
                <a:latin typeface="Calibri"/>
                <a:cs typeface="Arial"/>
              </a:rPr>
              <a:t>, </a:t>
            </a:r>
            <a:r>
              <a:rPr lang="en-US" sz="1400" i="1" err="1">
                <a:solidFill>
                  <a:schemeClr val="bg1"/>
                </a:solidFill>
                <a:latin typeface="Calibri"/>
                <a:cs typeface="Arial"/>
              </a:rPr>
              <a:t>uteslutning</a:t>
            </a:r>
            <a:r>
              <a:rPr lang="en-US" sz="1400" i="1">
                <a:solidFill>
                  <a:schemeClr val="bg1"/>
                </a:solidFill>
                <a:latin typeface="Calibri"/>
                <a:cs typeface="Arial"/>
              </a:rPr>
              <a:t>, </a:t>
            </a:r>
            <a:r>
              <a:rPr lang="en-US" sz="1400" i="1" err="1">
                <a:solidFill>
                  <a:schemeClr val="bg1"/>
                </a:solidFill>
                <a:latin typeface="Calibri"/>
                <a:cs typeface="Arial"/>
              </a:rPr>
              <a:t>utfrysning</a:t>
            </a:r>
            <a:r>
              <a:rPr lang="en-US" sz="1400" i="1">
                <a:solidFill>
                  <a:schemeClr val="bg1"/>
                </a:solidFill>
                <a:latin typeface="Calibri"/>
                <a:cs typeface="Arial"/>
              </a:rPr>
              <a:t>, </a:t>
            </a:r>
            <a:r>
              <a:rPr lang="en-US" sz="1400" i="1" err="1">
                <a:solidFill>
                  <a:schemeClr val="bg1"/>
                </a:solidFill>
                <a:latin typeface="Calibri"/>
                <a:cs typeface="Arial"/>
              </a:rPr>
              <a:t>härskartekniker</a:t>
            </a:r>
            <a:endParaRPr lang="en-US" sz="1400" i="1">
              <a:solidFill>
                <a:schemeClr val="bg1"/>
              </a:solidFill>
              <a:latin typeface="Calibri"/>
              <a:cs typeface="Arial"/>
            </a:endParaRPr>
          </a:p>
          <a:p>
            <a:pPr>
              <a:spcBef>
                <a:spcPts val="1000"/>
              </a:spcBef>
            </a:pPr>
            <a:r>
              <a:rPr lang="en-US" b="1" err="1">
                <a:solidFill>
                  <a:schemeClr val="bg1"/>
                </a:solidFill>
                <a:latin typeface="Calibri"/>
                <a:cs typeface="Arial"/>
              </a:rPr>
              <a:t>Digitalt</a:t>
            </a:r>
            <a:r>
              <a:rPr lang="en-US" b="1">
                <a:solidFill>
                  <a:schemeClr val="bg1"/>
                </a:solidFill>
                <a:latin typeface="Calibri"/>
                <a:cs typeface="Arial"/>
              </a:rPr>
              <a:t> </a:t>
            </a:r>
            <a:r>
              <a:rPr lang="en-US" b="1" err="1">
                <a:solidFill>
                  <a:schemeClr val="bg1"/>
                </a:solidFill>
                <a:latin typeface="Calibri"/>
                <a:cs typeface="Arial"/>
              </a:rPr>
              <a:t>våld</a:t>
            </a:r>
            <a:br>
              <a:rPr lang="en-US" b="1">
                <a:latin typeface="Calibri"/>
                <a:cs typeface="Arial"/>
              </a:rPr>
            </a:br>
            <a:r>
              <a:rPr lang="en-US" sz="1400" i="1" err="1">
                <a:solidFill>
                  <a:schemeClr val="bg1"/>
                </a:solidFill>
                <a:latin typeface="Calibri"/>
                <a:cs typeface="Arial"/>
              </a:rPr>
              <a:t>Exempel</a:t>
            </a:r>
            <a:r>
              <a:rPr lang="en-US" sz="1400" i="1">
                <a:solidFill>
                  <a:schemeClr val="bg1"/>
                </a:solidFill>
                <a:latin typeface="Calibri"/>
                <a:cs typeface="Arial"/>
              </a:rPr>
              <a:t>: </a:t>
            </a:r>
            <a:r>
              <a:rPr lang="en-US" sz="1400" i="1" err="1">
                <a:solidFill>
                  <a:schemeClr val="bg1"/>
                </a:solidFill>
                <a:latin typeface="Calibri"/>
                <a:cs typeface="Arial"/>
              </a:rPr>
              <a:t>Trakasserar</a:t>
            </a:r>
            <a:r>
              <a:rPr lang="en-US" sz="1400" i="1">
                <a:solidFill>
                  <a:schemeClr val="bg1"/>
                </a:solidFill>
                <a:latin typeface="Calibri"/>
                <a:cs typeface="Arial"/>
              </a:rPr>
              <a:t>, </a:t>
            </a:r>
            <a:r>
              <a:rPr lang="en-US" sz="1400" i="1" err="1">
                <a:solidFill>
                  <a:schemeClr val="bg1"/>
                </a:solidFill>
                <a:latin typeface="Calibri"/>
                <a:cs typeface="Arial"/>
              </a:rPr>
              <a:t>kontrollerar</a:t>
            </a:r>
            <a:r>
              <a:rPr lang="en-US" sz="1400" i="1">
                <a:solidFill>
                  <a:schemeClr val="bg1"/>
                </a:solidFill>
                <a:latin typeface="Calibri"/>
                <a:cs typeface="Arial"/>
              </a:rPr>
              <a:t> via </a:t>
            </a:r>
            <a:r>
              <a:rPr lang="en-US" sz="1400" i="1" err="1">
                <a:solidFill>
                  <a:schemeClr val="bg1"/>
                </a:solidFill>
                <a:latin typeface="Calibri"/>
                <a:cs typeface="Arial"/>
              </a:rPr>
              <a:t>mobil</a:t>
            </a:r>
            <a:r>
              <a:rPr lang="en-US" sz="1400" i="1">
                <a:solidFill>
                  <a:schemeClr val="bg1"/>
                </a:solidFill>
                <a:latin typeface="Calibri"/>
                <a:cs typeface="Arial"/>
              </a:rPr>
              <a:t> </a:t>
            </a:r>
            <a:r>
              <a:rPr lang="en-US" sz="1400" i="1" err="1">
                <a:solidFill>
                  <a:schemeClr val="bg1"/>
                </a:solidFill>
                <a:latin typeface="Calibri"/>
                <a:cs typeface="Arial"/>
              </a:rPr>
              <a:t>eller</a:t>
            </a:r>
            <a:r>
              <a:rPr lang="en-US" sz="1400" i="1">
                <a:solidFill>
                  <a:schemeClr val="bg1"/>
                </a:solidFill>
                <a:latin typeface="Calibri"/>
                <a:cs typeface="Arial"/>
              </a:rPr>
              <a:t> </a:t>
            </a:r>
            <a:r>
              <a:rPr lang="en-US" sz="1400" i="1" err="1">
                <a:solidFill>
                  <a:schemeClr val="bg1"/>
                </a:solidFill>
                <a:latin typeface="Calibri"/>
                <a:cs typeface="Arial"/>
              </a:rPr>
              <a:t>sociala</a:t>
            </a:r>
            <a:r>
              <a:rPr lang="en-US" sz="1400" i="1">
                <a:solidFill>
                  <a:schemeClr val="bg1"/>
                </a:solidFill>
                <a:latin typeface="Calibri"/>
                <a:cs typeface="Arial"/>
              </a:rPr>
              <a:t> </a:t>
            </a:r>
            <a:r>
              <a:rPr lang="en-US" sz="1400" i="1" err="1">
                <a:solidFill>
                  <a:schemeClr val="bg1"/>
                </a:solidFill>
                <a:latin typeface="Calibri"/>
                <a:cs typeface="Arial"/>
              </a:rPr>
              <a:t>medier</a:t>
            </a:r>
            <a:r>
              <a:rPr lang="en-US" sz="1400" i="1">
                <a:solidFill>
                  <a:schemeClr val="bg1"/>
                </a:solidFill>
                <a:latin typeface="Calibri"/>
                <a:cs typeface="Arial"/>
              </a:rPr>
              <a:t>. </a:t>
            </a:r>
            <a:r>
              <a:rPr lang="en-US" sz="1400" i="1" err="1">
                <a:solidFill>
                  <a:schemeClr val="bg1"/>
                </a:solidFill>
                <a:latin typeface="Calibri"/>
                <a:cs typeface="Arial"/>
              </a:rPr>
              <a:t>Sprider</a:t>
            </a:r>
            <a:r>
              <a:rPr lang="en-US" sz="1400" i="1">
                <a:solidFill>
                  <a:schemeClr val="bg1"/>
                </a:solidFill>
                <a:latin typeface="Calibri"/>
                <a:cs typeface="Arial"/>
              </a:rPr>
              <a:t> </a:t>
            </a:r>
            <a:r>
              <a:rPr lang="en-US" sz="1400" i="1" err="1">
                <a:solidFill>
                  <a:schemeClr val="bg1"/>
                </a:solidFill>
                <a:latin typeface="Calibri"/>
                <a:cs typeface="Arial"/>
              </a:rPr>
              <a:t>bilder</a:t>
            </a:r>
            <a:r>
              <a:rPr lang="en-US" sz="1400" i="1">
                <a:solidFill>
                  <a:schemeClr val="bg1"/>
                </a:solidFill>
                <a:latin typeface="Calibri"/>
                <a:cs typeface="Arial"/>
              </a:rPr>
              <a:t> etc. </a:t>
            </a:r>
            <a:endParaRPr lang="en-US" sz="1400" b="1" i="1">
              <a:solidFill>
                <a:schemeClr val="bg1"/>
              </a:solidFill>
              <a:latin typeface="Calibri"/>
              <a:cs typeface="Arial"/>
            </a:endParaRPr>
          </a:p>
          <a:p>
            <a:pPr>
              <a:spcBef>
                <a:spcPts val="1000"/>
              </a:spcBef>
            </a:pPr>
            <a:r>
              <a:rPr lang="sv-SE" b="1">
                <a:solidFill>
                  <a:schemeClr val="bg1"/>
                </a:solidFill>
                <a:latin typeface="Calibri"/>
                <a:cs typeface="Calibri"/>
              </a:rPr>
              <a:t>Materiellt våld</a:t>
            </a:r>
            <a:br>
              <a:rPr lang="sv-SE" b="1">
                <a:solidFill>
                  <a:schemeClr val="bg1"/>
                </a:solidFill>
                <a:latin typeface="Calibri"/>
                <a:cs typeface="Calibri"/>
              </a:rPr>
            </a:br>
            <a:r>
              <a:rPr lang="sv-SE" sz="1400" i="1">
                <a:solidFill>
                  <a:schemeClr val="bg1"/>
                </a:solidFill>
                <a:latin typeface="Calibri"/>
                <a:cs typeface="Calibri"/>
              </a:rPr>
              <a:t>Exempel: förstöra saker, gömma, sabotera personlig eller arbetsrelaterad egendom</a:t>
            </a:r>
            <a:endParaRPr lang="sv-SE" i="1">
              <a:solidFill>
                <a:schemeClr val="bg1"/>
              </a:solidFill>
              <a:latin typeface="Calibri"/>
              <a:cs typeface="Calibri"/>
            </a:endParaRPr>
          </a:p>
          <a:p>
            <a:pPr>
              <a:spcBef>
                <a:spcPts val="1000"/>
              </a:spcBef>
            </a:pPr>
            <a:r>
              <a:rPr lang="en-US" b="1" err="1">
                <a:solidFill>
                  <a:schemeClr val="bg1"/>
                </a:solidFill>
                <a:latin typeface="Calibri"/>
                <a:cs typeface="Arial"/>
              </a:rPr>
              <a:t>Sexuellt</a:t>
            </a:r>
            <a:r>
              <a:rPr lang="en-US" b="1">
                <a:solidFill>
                  <a:schemeClr val="bg1"/>
                </a:solidFill>
                <a:latin typeface="Calibri"/>
                <a:cs typeface="Arial"/>
              </a:rPr>
              <a:t> </a:t>
            </a:r>
            <a:r>
              <a:rPr lang="en-US" b="1" err="1">
                <a:solidFill>
                  <a:schemeClr val="bg1"/>
                </a:solidFill>
                <a:latin typeface="Calibri"/>
                <a:cs typeface="Arial"/>
              </a:rPr>
              <a:t>våld</a:t>
            </a:r>
            <a:br>
              <a:rPr lang="en-US" sz="1400" b="1">
                <a:latin typeface="Calibri"/>
                <a:cs typeface="Arial"/>
              </a:rPr>
            </a:br>
            <a:r>
              <a:rPr lang="en-US" sz="1400" i="1" err="1">
                <a:solidFill>
                  <a:schemeClr val="bg1"/>
                </a:solidFill>
                <a:latin typeface="Calibri"/>
                <a:cs typeface="Arial"/>
              </a:rPr>
              <a:t>Exempel</a:t>
            </a:r>
            <a:r>
              <a:rPr lang="en-US" sz="1400" i="1">
                <a:solidFill>
                  <a:schemeClr val="bg1"/>
                </a:solidFill>
                <a:latin typeface="Calibri"/>
                <a:cs typeface="Arial"/>
              </a:rPr>
              <a:t>: </a:t>
            </a:r>
            <a:r>
              <a:rPr lang="en-US" sz="1400" i="1" err="1">
                <a:solidFill>
                  <a:schemeClr val="bg1"/>
                </a:solidFill>
                <a:latin typeface="Calibri"/>
                <a:cs typeface="Calibri"/>
              </a:rPr>
              <a:t>sexuella</a:t>
            </a:r>
            <a:r>
              <a:rPr lang="en-US" sz="1400" i="1">
                <a:solidFill>
                  <a:schemeClr val="bg1"/>
                </a:solidFill>
                <a:latin typeface="Calibri"/>
                <a:cs typeface="Calibri"/>
              </a:rPr>
              <a:t> </a:t>
            </a:r>
            <a:r>
              <a:rPr lang="en-US" sz="1400" i="1" err="1">
                <a:solidFill>
                  <a:schemeClr val="bg1"/>
                </a:solidFill>
                <a:latin typeface="Calibri"/>
                <a:cs typeface="Calibri"/>
              </a:rPr>
              <a:t>trakasserier</a:t>
            </a:r>
            <a:r>
              <a:rPr lang="en-US" sz="1400" i="1">
                <a:solidFill>
                  <a:schemeClr val="bg1"/>
                </a:solidFill>
                <a:latin typeface="Calibri"/>
                <a:cs typeface="Calibri"/>
              </a:rPr>
              <a:t>, </a:t>
            </a:r>
            <a:r>
              <a:rPr lang="en-US" sz="1400" i="1" err="1">
                <a:solidFill>
                  <a:schemeClr val="bg1"/>
                </a:solidFill>
                <a:latin typeface="Calibri"/>
                <a:cs typeface="Arial"/>
              </a:rPr>
              <a:t>sexuellt</a:t>
            </a:r>
            <a:r>
              <a:rPr lang="en-US" sz="1400" i="1">
                <a:solidFill>
                  <a:schemeClr val="bg1"/>
                </a:solidFill>
                <a:latin typeface="Calibri"/>
                <a:cs typeface="Arial"/>
              </a:rPr>
              <a:t> </a:t>
            </a:r>
            <a:r>
              <a:rPr lang="en-US" sz="1400" i="1" err="1">
                <a:solidFill>
                  <a:schemeClr val="bg1"/>
                </a:solidFill>
                <a:latin typeface="Calibri"/>
                <a:cs typeface="Arial"/>
              </a:rPr>
              <a:t>påtvingade</a:t>
            </a:r>
            <a:r>
              <a:rPr lang="en-US" sz="1400" i="1">
                <a:solidFill>
                  <a:schemeClr val="bg1"/>
                </a:solidFill>
                <a:latin typeface="Calibri"/>
                <a:cs typeface="Arial"/>
              </a:rPr>
              <a:t> </a:t>
            </a:r>
            <a:r>
              <a:rPr lang="en-US" sz="1400" i="1" err="1">
                <a:solidFill>
                  <a:schemeClr val="bg1"/>
                </a:solidFill>
                <a:latin typeface="Calibri"/>
                <a:cs typeface="Arial"/>
              </a:rPr>
              <a:t>handlingar</a:t>
            </a:r>
            <a:r>
              <a:rPr lang="en-US" sz="1400" i="1">
                <a:solidFill>
                  <a:schemeClr val="bg1"/>
                </a:solidFill>
                <a:latin typeface="Calibri"/>
                <a:cs typeface="Arial"/>
              </a:rPr>
              <a:t> </a:t>
            </a:r>
            <a:r>
              <a:rPr lang="en-US" sz="1400" i="1" err="1">
                <a:solidFill>
                  <a:schemeClr val="bg1"/>
                </a:solidFill>
                <a:latin typeface="Calibri"/>
                <a:cs typeface="Arial"/>
              </a:rPr>
              <a:t>som</a:t>
            </a:r>
            <a:r>
              <a:rPr lang="en-US" sz="1400" i="1">
                <a:solidFill>
                  <a:schemeClr val="bg1"/>
                </a:solidFill>
                <a:latin typeface="Calibri"/>
                <a:cs typeface="Arial"/>
              </a:rPr>
              <a:t> </a:t>
            </a:r>
            <a:r>
              <a:rPr lang="en-US" sz="1400" i="1" err="1">
                <a:solidFill>
                  <a:schemeClr val="bg1"/>
                </a:solidFill>
                <a:latin typeface="Calibri"/>
                <a:cs typeface="Arial"/>
              </a:rPr>
              <a:t>att</a:t>
            </a:r>
            <a:r>
              <a:rPr lang="en-US" sz="1400" i="1">
                <a:solidFill>
                  <a:schemeClr val="bg1"/>
                </a:solidFill>
                <a:latin typeface="Calibri"/>
                <a:cs typeface="Arial"/>
              </a:rPr>
              <a:t> se </a:t>
            </a:r>
            <a:r>
              <a:rPr lang="en-US" sz="1400" i="1" err="1">
                <a:solidFill>
                  <a:schemeClr val="bg1"/>
                </a:solidFill>
                <a:latin typeface="Calibri"/>
                <a:cs typeface="Arial"/>
              </a:rPr>
              <a:t>på</a:t>
            </a:r>
            <a:r>
              <a:rPr lang="en-US" sz="1400" i="1">
                <a:solidFill>
                  <a:schemeClr val="bg1"/>
                </a:solidFill>
                <a:latin typeface="Calibri"/>
                <a:cs typeface="Arial"/>
              </a:rPr>
              <a:t> </a:t>
            </a:r>
            <a:r>
              <a:rPr lang="en-US" sz="1400" i="1" err="1">
                <a:solidFill>
                  <a:schemeClr val="bg1"/>
                </a:solidFill>
                <a:latin typeface="Calibri"/>
                <a:cs typeface="Arial"/>
              </a:rPr>
              <a:t>pornografi</a:t>
            </a:r>
            <a:r>
              <a:rPr lang="en-US" sz="1400" i="1">
                <a:solidFill>
                  <a:schemeClr val="bg1"/>
                </a:solidFill>
                <a:latin typeface="Calibri"/>
                <a:cs typeface="Arial"/>
              </a:rPr>
              <a:t>, </a:t>
            </a:r>
            <a:r>
              <a:rPr lang="en-US" sz="1400" i="1" err="1">
                <a:solidFill>
                  <a:schemeClr val="bg1"/>
                </a:solidFill>
                <a:latin typeface="Calibri"/>
                <a:cs typeface="Arial"/>
              </a:rPr>
              <a:t>få</a:t>
            </a:r>
            <a:r>
              <a:rPr lang="en-US" sz="1400" i="1">
                <a:solidFill>
                  <a:schemeClr val="bg1"/>
                </a:solidFill>
                <a:latin typeface="Calibri"/>
                <a:cs typeface="Arial"/>
              </a:rPr>
              <a:t> </a:t>
            </a:r>
            <a:r>
              <a:rPr lang="en-US" sz="1400" i="1" err="1">
                <a:solidFill>
                  <a:schemeClr val="bg1"/>
                </a:solidFill>
                <a:latin typeface="Calibri"/>
                <a:cs typeface="Arial"/>
              </a:rPr>
              <a:t>bilder</a:t>
            </a:r>
            <a:r>
              <a:rPr lang="en-US" sz="1400" i="1">
                <a:solidFill>
                  <a:schemeClr val="bg1"/>
                </a:solidFill>
                <a:latin typeface="Calibri"/>
                <a:cs typeface="Arial"/>
              </a:rPr>
              <a:t> med </a:t>
            </a:r>
            <a:r>
              <a:rPr lang="en-US" sz="1400" i="1" err="1">
                <a:solidFill>
                  <a:schemeClr val="bg1"/>
                </a:solidFill>
                <a:latin typeface="Calibri"/>
                <a:cs typeface="Arial"/>
              </a:rPr>
              <a:t>sexuell</a:t>
            </a:r>
            <a:r>
              <a:rPr lang="en-US" sz="1400" i="1">
                <a:solidFill>
                  <a:schemeClr val="bg1"/>
                </a:solidFill>
                <a:latin typeface="Calibri"/>
                <a:cs typeface="Arial"/>
              </a:rPr>
              <a:t> </a:t>
            </a:r>
            <a:r>
              <a:rPr lang="en-US" sz="1400" i="1" err="1">
                <a:solidFill>
                  <a:schemeClr val="bg1"/>
                </a:solidFill>
                <a:latin typeface="Calibri"/>
                <a:cs typeface="Arial"/>
              </a:rPr>
              <a:t>karaktär</a:t>
            </a:r>
            <a:r>
              <a:rPr lang="en-US" sz="1400" i="1">
                <a:solidFill>
                  <a:schemeClr val="bg1"/>
                </a:solidFill>
                <a:latin typeface="Calibri"/>
                <a:cs typeface="Arial"/>
              </a:rPr>
              <a:t> </a:t>
            </a:r>
            <a:r>
              <a:rPr lang="en-US" sz="1400" i="1" err="1">
                <a:solidFill>
                  <a:schemeClr val="bg1"/>
                </a:solidFill>
                <a:latin typeface="Calibri"/>
                <a:cs typeface="Arial"/>
              </a:rPr>
              <a:t>skickade</a:t>
            </a:r>
            <a:r>
              <a:rPr lang="en-US" sz="1400" i="1">
                <a:solidFill>
                  <a:schemeClr val="bg1"/>
                </a:solidFill>
                <a:latin typeface="Calibri"/>
                <a:cs typeface="Arial"/>
              </a:rPr>
              <a:t> till sig, ex </a:t>
            </a:r>
            <a:r>
              <a:rPr lang="en-US" sz="1400" i="1" err="1">
                <a:solidFill>
                  <a:schemeClr val="bg1"/>
                </a:solidFill>
                <a:latin typeface="Calibri"/>
                <a:cs typeface="Arial"/>
              </a:rPr>
              <a:t>dickpicks</a:t>
            </a:r>
            <a:r>
              <a:rPr lang="en-US" sz="1400" i="1">
                <a:solidFill>
                  <a:schemeClr val="bg1"/>
                </a:solidFill>
                <a:latin typeface="Calibri"/>
                <a:cs typeface="Arial"/>
              </a:rPr>
              <a:t>, </a:t>
            </a:r>
            <a:r>
              <a:rPr lang="en-US" sz="1400" i="1" err="1">
                <a:solidFill>
                  <a:schemeClr val="bg1"/>
                </a:solidFill>
                <a:latin typeface="Calibri"/>
                <a:cs typeface="Arial"/>
              </a:rPr>
              <a:t>sexuellt</a:t>
            </a:r>
            <a:r>
              <a:rPr lang="en-US" sz="1400" i="1">
                <a:solidFill>
                  <a:schemeClr val="bg1"/>
                </a:solidFill>
                <a:latin typeface="Calibri"/>
                <a:cs typeface="Arial"/>
              </a:rPr>
              <a:t> </a:t>
            </a:r>
            <a:r>
              <a:rPr lang="en-US" sz="1400" i="1" err="1">
                <a:solidFill>
                  <a:schemeClr val="bg1"/>
                </a:solidFill>
                <a:latin typeface="Calibri"/>
                <a:cs typeface="Arial"/>
              </a:rPr>
              <a:t>kränkande</a:t>
            </a:r>
            <a:r>
              <a:rPr lang="en-US" sz="1400" i="1">
                <a:solidFill>
                  <a:schemeClr val="bg1"/>
                </a:solidFill>
                <a:latin typeface="Calibri"/>
                <a:cs typeface="Arial"/>
              </a:rPr>
              <a:t> </a:t>
            </a:r>
            <a:r>
              <a:rPr lang="en-US" sz="1400" i="1" err="1">
                <a:solidFill>
                  <a:schemeClr val="bg1"/>
                </a:solidFill>
                <a:latin typeface="Calibri"/>
                <a:cs typeface="Arial"/>
              </a:rPr>
              <a:t>språk</a:t>
            </a:r>
            <a:r>
              <a:rPr lang="en-US" sz="1400" i="1">
                <a:solidFill>
                  <a:schemeClr val="bg1"/>
                </a:solidFill>
                <a:latin typeface="Calibri"/>
                <a:cs typeface="Arial"/>
              </a:rPr>
              <a:t>.</a:t>
            </a:r>
            <a:endParaRPr lang="en-US" sz="1400" i="1">
              <a:solidFill>
                <a:schemeClr val="bg1"/>
              </a:solidFill>
              <a:latin typeface="Calibri"/>
              <a:cs typeface="Calibri"/>
            </a:endParaRPr>
          </a:p>
          <a:p>
            <a:pPr>
              <a:spcBef>
                <a:spcPts val="1000"/>
              </a:spcBef>
            </a:pPr>
            <a:r>
              <a:rPr lang="en-US" b="1">
                <a:solidFill>
                  <a:schemeClr val="bg1"/>
                </a:solidFill>
                <a:latin typeface="Calibri"/>
                <a:cs typeface="Arial"/>
              </a:rPr>
              <a:t>Latent</a:t>
            </a:r>
            <a:br>
              <a:rPr lang="en-US" sz="1400" b="1">
                <a:latin typeface="Calibri"/>
                <a:cs typeface="Arial"/>
              </a:rPr>
            </a:br>
            <a:r>
              <a:rPr lang="en-US" sz="1400" i="1" err="1">
                <a:solidFill>
                  <a:schemeClr val="bg1"/>
                </a:solidFill>
                <a:latin typeface="Calibri"/>
                <a:cs typeface="Arial"/>
              </a:rPr>
              <a:t>Exempel</a:t>
            </a:r>
            <a:r>
              <a:rPr lang="en-US" sz="1400" i="1">
                <a:solidFill>
                  <a:schemeClr val="bg1"/>
                </a:solidFill>
                <a:latin typeface="Calibri"/>
                <a:cs typeface="Arial"/>
              </a:rPr>
              <a:t>: </a:t>
            </a:r>
            <a:r>
              <a:rPr lang="en-US" sz="1400" i="1" err="1">
                <a:solidFill>
                  <a:schemeClr val="bg1"/>
                </a:solidFill>
                <a:latin typeface="Calibri"/>
                <a:cs typeface="Arial"/>
              </a:rPr>
              <a:t>Våldsform</a:t>
            </a:r>
            <a:r>
              <a:rPr lang="en-US" sz="1400" i="1">
                <a:solidFill>
                  <a:schemeClr val="bg1"/>
                </a:solidFill>
                <a:latin typeface="Calibri"/>
                <a:cs typeface="Arial"/>
              </a:rPr>
              <a:t> </a:t>
            </a:r>
            <a:r>
              <a:rPr lang="en-US" sz="1400" i="1" err="1">
                <a:solidFill>
                  <a:schemeClr val="bg1"/>
                </a:solidFill>
                <a:latin typeface="Calibri"/>
                <a:cs typeface="Arial"/>
              </a:rPr>
              <a:t>som</a:t>
            </a:r>
            <a:r>
              <a:rPr lang="en-US" sz="1400" i="1">
                <a:solidFill>
                  <a:schemeClr val="bg1"/>
                </a:solidFill>
                <a:latin typeface="Calibri"/>
                <a:cs typeface="Arial"/>
              </a:rPr>
              <a:t> </a:t>
            </a:r>
            <a:r>
              <a:rPr lang="en-US" sz="1400" i="1" err="1">
                <a:solidFill>
                  <a:schemeClr val="bg1"/>
                </a:solidFill>
                <a:latin typeface="Calibri"/>
                <a:cs typeface="Arial"/>
              </a:rPr>
              <a:t>är</a:t>
            </a:r>
            <a:r>
              <a:rPr lang="en-US" sz="1400" i="1">
                <a:solidFill>
                  <a:schemeClr val="bg1"/>
                </a:solidFill>
                <a:latin typeface="Calibri"/>
                <a:cs typeface="Arial"/>
              </a:rPr>
              <a:t> </a:t>
            </a:r>
            <a:r>
              <a:rPr lang="en-US" sz="1400" i="1" err="1">
                <a:solidFill>
                  <a:schemeClr val="bg1"/>
                </a:solidFill>
                <a:latin typeface="Calibri"/>
                <a:cs typeface="Arial"/>
              </a:rPr>
              <a:t>underförstådd</a:t>
            </a:r>
            <a:r>
              <a:rPr lang="en-US" sz="1400" i="1">
                <a:solidFill>
                  <a:schemeClr val="bg1"/>
                </a:solidFill>
                <a:latin typeface="Calibri"/>
                <a:cs typeface="Arial"/>
              </a:rPr>
              <a:t> </a:t>
            </a:r>
            <a:r>
              <a:rPr lang="en-US" sz="1400" i="1" err="1">
                <a:solidFill>
                  <a:schemeClr val="bg1"/>
                </a:solidFill>
                <a:latin typeface="Calibri"/>
                <a:cs typeface="Arial"/>
              </a:rPr>
              <a:t>genom</a:t>
            </a:r>
            <a:r>
              <a:rPr lang="en-US" sz="1400" i="1">
                <a:solidFill>
                  <a:schemeClr val="bg1"/>
                </a:solidFill>
                <a:latin typeface="Calibri"/>
                <a:cs typeface="Arial"/>
              </a:rPr>
              <a:t> </a:t>
            </a:r>
            <a:r>
              <a:rPr lang="en-US" sz="1400" i="1" err="1">
                <a:solidFill>
                  <a:schemeClr val="bg1"/>
                </a:solidFill>
                <a:latin typeface="Calibri"/>
                <a:cs typeface="Arial"/>
              </a:rPr>
              <a:t>exempelvis</a:t>
            </a:r>
            <a:r>
              <a:rPr lang="en-US" sz="1400" i="1">
                <a:solidFill>
                  <a:schemeClr val="bg1"/>
                </a:solidFill>
                <a:latin typeface="Calibri"/>
                <a:cs typeface="Arial"/>
              </a:rPr>
              <a:t> </a:t>
            </a:r>
            <a:r>
              <a:rPr lang="en-US" sz="1400" i="1" err="1">
                <a:solidFill>
                  <a:schemeClr val="bg1"/>
                </a:solidFill>
                <a:latin typeface="Calibri"/>
                <a:cs typeface="Arial"/>
              </a:rPr>
              <a:t>blickar</a:t>
            </a:r>
            <a:r>
              <a:rPr lang="en-US" sz="1400" i="1">
                <a:solidFill>
                  <a:schemeClr val="bg1"/>
                </a:solidFill>
                <a:latin typeface="Calibri"/>
                <a:cs typeface="Arial"/>
              </a:rPr>
              <a:t>, </a:t>
            </a:r>
            <a:r>
              <a:rPr lang="en-US" sz="1400" i="1" err="1">
                <a:solidFill>
                  <a:schemeClr val="bg1"/>
                </a:solidFill>
                <a:latin typeface="Calibri"/>
                <a:cs typeface="Arial"/>
              </a:rPr>
              <a:t>stämning</a:t>
            </a:r>
            <a:r>
              <a:rPr lang="en-US" sz="1400" i="1">
                <a:solidFill>
                  <a:schemeClr val="bg1"/>
                </a:solidFill>
                <a:latin typeface="Calibri"/>
                <a:cs typeface="Arial"/>
              </a:rPr>
              <a:t> </a:t>
            </a:r>
            <a:r>
              <a:rPr lang="en-US" sz="1400" i="1" err="1">
                <a:solidFill>
                  <a:schemeClr val="bg1"/>
                </a:solidFill>
                <a:latin typeface="Calibri"/>
                <a:cs typeface="Arial"/>
              </a:rPr>
              <a:t>och</a:t>
            </a:r>
            <a:r>
              <a:rPr lang="en-US" sz="1400" i="1">
                <a:solidFill>
                  <a:schemeClr val="bg1"/>
                </a:solidFill>
                <a:latin typeface="Calibri"/>
                <a:cs typeface="Arial"/>
              </a:rPr>
              <a:t> </a:t>
            </a:r>
            <a:r>
              <a:rPr lang="en-US" sz="1400" i="1" err="1">
                <a:solidFill>
                  <a:schemeClr val="bg1"/>
                </a:solidFill>
                <a:latin typeface="Calibri"/>
                <a:cs typeface="Arial"/>
              </a:rPr>
              <a:t>kroppspråk</a:t>
            </a:r>
            <a:endParaRPr lang="sv-SE" sz="1400" i="1">
              <a:solidFill>
                <a:schemeClr val="bg1"/>
              </a:solidFill>
              <a:latin typeface="Calibri"/>
              <a:cs typeface="Calibri"/>
            </a:endParaRPr>
          </a:p>
        </p:txBody>
      </p:sp>
      <p:sp>
        <p:nvSpPr>
          <p:cNvPr id="2" name="TextBox 1">
            <a:extLst>
              <a:ext uri="{FF2B5EF4-FFF2-40B4-BE49-F238E27FC236}">
                <a16:creationId xmlns:a16="http://schemas.microsoft.com/office/drawing/2014/main" id="{0F544470-1209-3AB3-1ACF-C2587FBA3E69}"/>
              </a:ext>
            </a:extLst>
          </p:cNvPr>
          <p:cNvSpPr txBox="1"/>
          <p:nvPr/>
        </p:nvSpPr>
        <p:spPr>
          <a:xfrm>
            <a:off x="828675" y="723900"/>
            <a:ext cx="69627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b="1">
                <a:solidFill>
                  <a:srgbClr val="F59900"/>
                </a:solidFill>
              </a:rPr>
              <a:t>Våld kan ta sig olika uttryck</a:t>
            </a:r>
            <a:endParaRPr lang="en-US"/>
          </a:p>
        </p:txBody>
      </p:sp>
    </p:spTree>
    <p:extLst>
      <p:ext uri="{BB962C8B-B14F-4D97-AF65-F5344CB8AC3E}">
        <p14:creationId xmlns:p14="http://schemas.microsoft.com/office/powerpoint/2010/main" val="16385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5E7D"/>
        </a:solidFill>
        <a:effectLst/>
      </p:bgPr>
    </p:bg>
    <p:spTree>
      <p:nvGrpSpPr>
        <p:cNvPr id="1" name=""/>
        <p:cNvGrpSpPr/>
        <p:nvPr/>
      </p:nvGrpSpPr>
      <p:grpSpPr>
        <a:xfrm>
          <a:off x="0" y="0"/>
          <a:ext cx="0" cy="0"/>
          <a:chOff x="0" y="0"/>
          <a:chExt cx="0" cy="0"/>
        </a:xfrm>
      </p:grpSpPr>
      <p:pic>
        <p:nvPicPr>
          <p:cNvPr id="5" name="Bildobjekt 4" descr="En bild som visar text, Teckensnitt, Grafik, logotyp&#10;&#10;Automatiskt genererad beskrivning">
            <a:extLst>
              <a:ext uri="{FF2B5EF4-FFF2-40B4-BE49-F238E27FC236}">
                <a16:creationId xmlns:a16="http://schemas.microsoft.com/office/drawing/2014/main" id="{8BE550F4-2575-A404-1894-556938325674}"/>
              </a:ext>
            </a:extLst>
          </p:cNvPr>
          <p:cNvPicPr>
            <a:picLocks noChangeAspect="1"/>
          </p:cNvPicPr>
          <p:nvPr/>
        </p:nvPicPr>
        <p:blipFill>
          <a:blip r:embed="rId4"/>
          <a:stretch>
            <a:fillRect/>
          </a:stretch>
        </p:blipFill>
        <p:spPr>
          <a:xfrm>
            <a:off x="8621485" y="186102"/>
            <a:ext cx="3328787" cy="1199562"/>
          </a:xfrm>
          <a:prstGeom prst="rect">
            <a:avLst/>
          </a:prstGeom>
        </p:spPr>
      </p:pic>
      <p:sp>
        <p:nvSpPr>
          <p:cNvPr id="6" name="textruta 5">
            <a:extLst>
              <a:ext uri="{FF2B5EF4-FFF2-40B4-BE49-F238E27FC236}">
                <a16:creationId xmlns:a16="http://schemas.microsoft.com/office/drawing/2014/main" id="{518779F3-9E25-4127-F937-2DA54EE797E9}"/>
              </a:ext>
            </a:extLst>
          </p:cNvPr>
          <p:cNvSpPr txBox="1"/>
          <p:nvPr/>
        </p:nvSpPr>
        <p:spPr>
          <a:xfrm>
            <a:off x="568962" y="1672992"/>
            <a:ext cx="5353791" cy="4708981"/>
          </a:xfrm>
          <a:prstGeom prst="rect">
            <a:avLst/>
          </a:prstGeom>
          <a:noFill/>
        </p:spPr>
        <p:txBody>
          <a:bodyPr wrap="square" lIns="91440" tIns="45720" rIns="91440" bIns="45720" rtlCol="0" anchor="t">
            <a:spAutoFit/>
          </a:bodyPr>
          <a:lstStyle/>
          <a:p>
            <a:r>
              <a:rPr lang="sv-SE" sz="4400" b="1">
                <a:solidFill>
                  <a:srgbClr val="F59900"/>
                </a:solidFill>
              </a:rPr>
              <a:t>Reflektionsfrågor</a:t>
            </a:r>
          </a:p>
          <a:p>
            <a:r>
              <a:rPr lang="sv-SE" sz="3200">
                <a:solidFill>
                  <a:schemeClr val="bg1"/>
                </a:solidFill>
              </a:rPr>
              <a:t>I filmen beskrivs lindrigt och grovt våld</a:t>
            </a:r>
            <a:endParaRPr lang="sv-SE" sz="3200">
              <a:solidFill>
                <a:schemeClr val="bg1"/>
              </a:solidFill>
              <a:cs typeface="Calibri"/>
            </a:endParaRPr>
          </a:p>
          <a:p>
            <a:endParaRPr lang="sv-SE" sz="3200">
              <a:solidFill>
                <a:schemeClr val="bg1"/>
              </a:solidFill>
            </a:endParaRPr>
          </a:p>
          <a:p>
            <a:pPr marL="457200" indent="-457200">
              <a:buFont typeface="Courier New" panose="02070309020205020404" pitchFamily="49" charset="0"/>
              <a:buChar char="o"/>
            </a:pPr>
            <a:r>
              <a:rPr lang="sv-SE" sz="3200">
                <a:solidFill>
                  <a:schemeClr val="bg1"/>
                </a:solidFill>
              </a:rPr>
              <a:t>Vad skulle lindrigt våld kunna bestå av?</a:t>
            </a:r>
            <a:endParaRPr lang="sv-SE" sz="3200">
              <a:solidFill>
                <a:schemeClr val="bg1"/>
              </a:solidFill>
              <a:cs typeface="Calibri"/>
            </a:endParaRPr>
          </a:p>
          <a:p>
            <a:pPr marL="457200" indent="-457200">
              <a:buFont typeface="Courier New" panose="02070309020205020404" pitchFamily="49" charset="0"/>
              <a:buChar char="o"/>
            </a:pPr>
            <a:r>
              <a:rPr lang="sv-SE" sz="3200">
                <a:solidFill>
                  <a:schemeClr val="bg1"/>
                </a:solidFill>
              </a:rPr>
              <a:t>Har du någon gång varit i en situation som du tror hör till kategorin lindrigt våld? </a:t>
            </a:r>
            <a:endParaRPr lang="sv-SE" sz="3200">
              <a:solidFill>
                <a:schemeClr val="bg1"/>
              </a:solidFill>
              <a:cs typeface="Calibri"/>
            </a:endParaRPr>
          </a:p>
        </p:txBody>
      </p:sp>
      <p:pic>
        <p:nvPicPr>
          <p:cNvPr id="4" name="Picture 2" descr="Tre förändringsfaktorer mot våld - Borås Stad">
            <a:extLst>
              <a:ext uri="{FF2B5EF4-FFF2-40B4-BE49-F238E27FC236}">
                <a16:creationId xmlns:a16="http://schemas.microsoft.com/office/drawing/2014/main" id="{4C805313-B1EC-A19D-3353-D22C13C95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284" y="1677324"/>
            <a:ext cx="5029517" cy="47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3126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VGR Dokument RHS" ma:contentTypeID="0x01010006EBECDF67F89F4D8BC5FAF3B8FA559B1F00C8E46E1B1151BA4495D07FF1B991CB19" ma:contentTypeVersion="82" ma:contentTypeDescription="" ma:contentTypeScope="" ma:versionID="ce970b044eac33df7150d60ba129f209">
  <xsd:schema xmlns:xsd="http://www.w3.org/2001/XMLSchema" xmlns:xs="http://www.w3.org/2001/XMLSchema" xmlns:p="http://schemas.microsoft.com/office/2006/metadata/properties" xmlns:ns1="http://schemas.microsoft.com/sharepoint/v3" xmlns:ns2="597d7713-8a3d-4bd2-ae30-edced55b2c1b" xmlns:ns3="130e7d80-6760-4c8c-96c6-bd68471c969a" xmlns:ns6="4552c23f-a756-462f-8287-3ff35245ed68" xmlns:ns7="b96a2da1-77f4-40ca-82e0-7a6303168b31" targetNamespace="http://schemas.microsoft.com/office/2006/metadata/properties" ma:root="true" ma:fieldsID="158a743d8b614079e5fd45c07fd6dd1c" ns1:_="" ns2:_="" ns3:_="" ns6:_="" ns7:_="">
    <xsd:import namespace="http://schemas.microsoft.com/sharepoint/v3"/>
    <xsd:import namespace="597d7713-8a3d-4bd2-ae30-edced55b2c1b"/>
    <xsd:import namespace="130e7d80-6760-4c8c-96c6-bd68471c969a"/>
    <xsd:import namespace="4552c23f-a756-462f-8287-3ff35245ed68"/>
    <xsd:import namespace="b96a2da1-77f4-40ca-82e0-7a6303168b31"/>
    <xsd:element name="properties">
      <xsd:complexType>
        <xsd:sequence>
          <xsd:element name="documentManagement">
            <xsd:complexType>
              <xsd:all>
                <xsd:element ref="ns2:VGR_EgenAmnesindelning" minOccurs="0"/>
                <xsd:element ref="ns2:VGR_DokBeskrivning" minOccurs="0"/>
                <xsd:element ref="ns2:VGR_TillgangligFran" minOccurs="0"/>
                <xsd:element ref="ns2:VGR_TillgangligTill" minOccurs="0"/>
                <xsd:element ref="ns2:VGR_AtkomstRatt" minOccurs="0"/>
                <xsd:element ref="ns2:VGR_Sekretess" minOccurs="0"/>
                <xsd:element ref="ns2:VGR_PubliceratAv" minOccurs="0"/>
                <xsd:element ref="ns2:VGR_PubliceratDatum" minOccurs="0"/>
                <xsd:element ref="ns2:VGR_DokStatus" minOccurs="0"/>
                <xsd:element ref="ns2:VGR_DokStatusMessage" minOccurs="0"/>
                <xsd:element ref="ns2:i1597c54c9084fe5ae9163fac681e86b" minOccurs="0"/>
                <xsd:element ref="ns2:m534ae9efef34a1ab5a1291502fec5e5" minOccurs="0"/>
                <xsd:element ref="ns3:TaxCatchAll" minOccurs="0"/>
                <xsd:element ref="ns2:a7144f27c6ef407e8fb4465121afbe2b" minOccurs="0"/>
                <xsd:element ref="ns2:VGR_DokItemId" minOccurs="0"/>
                <xsd:element ref="ns2:VGR_MellanarkivId" minOccurs="0"/>
                <xsd:element ref="ns2:VGR_MellanarkivUrl" minOccurs="0"/>
                <xsd:element ref="ns2:VGR_MellanarkivWebbUrl" minOccurs="0"/>
                <xsd:element ref="ns2:VGR_ArkivDatum" minOccurs="0"/>
                <xsd:element ref="ns2:VGR_Gallras" minOccurs="0"/>
                <xsd:element ref="ns2:ec6953a5eee3424faece5c2353cf0721" minOccurs="0"/>
                <xsd:element ref="ns3:TaxCatchAllLabel" minOccurs="0"/>
                <xsd:element ref="ns3:TaxKeywordTaxHTField" minOccurs="0"/>
                <xsd:element ref="ns6:jeb765fd685b45f397fbb05bbfbbf222" minOccurs="0"/>
                <xsd:element ref="ns3:_dlc_DocIdPersistId" minOccurs="0"/>
                <xsd:element ref="ns3:_dlc_DocId" minOccurs="0"/>
                <xsd:element ref="ns3:_dlc_DocIdUrl" minOccurs="0"/>
                <xsd:element ref="ns1:ComplianceAssetId" minOccurs="0"/>
                <xsd:element ref="ns7:Kategori" minOccurs="0"/>
                <xsd:element ref="ns1:_CommentCount" minOccurs="0"/>
                <xsd:element ref="ns1:_LikeCount" minOccurs="0"/>
                <xsd:element ref="ns7:Inneh_x00e5_ll" minOccurs="0"/>
                <xsd:element ref="ns7:_x00c4_mne" minOccurs="0"/>
                <xsd:element ref="ns7:Datum" minOccurs="0"/>
                <xsd:element ref="ns7:MediaServiceMetadata" minOccurs="0"/>
                <xsd:element ref="ns7:MediaServiceFastMetadata" minOccurs="0"/>
                <xsd:element ref="ns7: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lianceAssetId" ma:index="46" nillable="true" ma:displayName="Efterlevnadstillgångs-ID" ma:hidden="true" ma:internalName="ComplianceAssetId" ma:readOnly="true">
      <xsd:simpleType>
        <xsd:restriction base="dms:Text"/>
      </xsd:simpleType>
    </xsd:element>
    <xsd:element name="_CommentCount" ma:index="48" nillable="true" ma:displayName="Antal kommentarer" ma:hidden="true" ma:list="Docs" ma:internalName="_CommentCount" ma:readOnly="true" ma:showField="CommentCount">
      <xsd:simpleType>
        <xsd:restriction base="dms:Lookup"/>
      </xsd:simpleType>
    </xsd:element>
    <xsd:element name="_LikeCount" ma:index="49" nillable="true" ma:displayName="Antal som gillar" ma:hidden="true" ma:list="Docs" ma:internalName="_LikeCount" ma:readOnly="true" ma:showField="LikeCount">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VGR_EgenAmnesindelning" ma:index="5"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7"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8"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9"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10"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11"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VGR_PubliceratAv" ma:index="13"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14"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15"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18" nillable="true" ma:displayName="Dokumentlogg" ma:hidden="true" ma:internalName="VGR_DokStatusMessage" ma:readOnly="true">
      <xsd:simpleType>
        <xsd:restriction base="dms:Note">
          <xsd:maxLength value="62000"/>
        </xsd:restriction>
      </xsd:simpleType>
    </xsd:element>
    <xsd:element name="i1597c54c9084fe5ae9163fac681e86b" ma:index="22"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m534ae9efef34a1ab5a1291502fec5e5" ma:index="23"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26"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VGR_DokItemId" ma:index="28" nillable="true" ma:displayName="DokItemId" ma:hidden="true" ma:internalName="VGR_DokItemId" ma:readOnly="true">
      <xsd:simpleType>
        <xsd:restriction base="dms:Text">
          <xsd:maxLength value="255"/>
        </xsd:restriction>
      </xsd:simpleType>
    </xsd:element>
    <xsd:element name="VGR_MellanarkivId" ma:index="29" nillable="true" ma:displayName="MellanarkivId" ma:hidden="true" ma:internalName="VGR_MellanarkivId" ma:readOnly="true">
      <xsd:simpleType>
        <xsd:restriction base="dms:Text">
          <xsd:maxLength value="255"/>
        </xsd:restriction>
      </xsd:simpleType>
    </xsd:element>
    <xsd:element name="VGR_MellanarkivUrl" ma:index="30"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1" nillable="true" ma:displayName="Arkivlänk för webben" ma:hidden="true" ma:internalName="VGR_MellanarkivWebbUrl" ma:readOnly="true">
      <xsd:simpleType>
        <xsd:restriction base="dms:Text">
          <xsd:maxLength value="255"/>
        </xsd:restriction>
      </xsd:simpleType>
    </xsd:element>
    <xsd:element name="VGR_ArkivDatum" ma:index="32" nillable="true" ma:displayName="ArkivDatum" ma:format="DateTime" ma:hidden="true" ma:internalName="VGR_ArkivDatum" ma:readOnly="true">
      <xsd:simpleType>
        <xsd:restriction base="dms:DateTime"/>
      </xsd:simpleType>
    </xsd:element>
    <xsd:element name="VGR_Gallras" ma:index="33" nillable="true" ma:displayName="Gallras" ma:description="" ma:hidden="true" ma:internalName="VGR_Gallras" ma:readOnly="true">
      <xsd:simpleType>
        <xsd:restriction base="dms:Text">
          <xsd:maxLength value="255"/>
        </xsd:restriction>
      </xsd:simpleType>
    </xsd:element>
    <xsd:element name="ec6953a5eee3424faece5c2353cf0721" ma:index="34"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0e7d80-6760-4c8c-96c6-bd68471c969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e8994db-10d0-4346-97ee-3a9217aaafb7}" ma:internalName="TaxCatchAll" ma:readOnly="false" ma:showField="CatchAllData" ma:web="130e7d80-6760-4c8c-96c6-bd68471c969a">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9e8994db-10d0-4346-97ee-3a9217aaafb7}" ma:internalName="TaxCatchAllLabel" ma:readOnly="false" ma:showField="CatchAllDataLabel" ma:web="130e7d80-6760-4c8c-96c6-bd68471c969a">
      <xsd:complexType>
        <xsd:complexContent>
          <xsd:extension base="dms:MultiChoiceLookup">
            <xsd:sequence>
              <xsd:element name="Value" type="dms:Lookup" maxOccurs="unbounded" minOccurs="0" nillable="true"/>
            </xsd:sequence>
          </xsd:extension>
        </xsd:complexContent>
      </xsd:complexType>
    </xsd:element>
    <xsd:element name="TaxKeywordTaxHTField" ma:index="36" nillable="true" ma:taxonomy="true" ma:internalName="TaxKeywordTaxHTField" ma:taxonomyFieldName="TaxKeyword" ma:displayName="Företagsnyckelord" ma:readOnly="false"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element name="_dlc_DocIdPersistId" ma:index="43" nillable="true" ma:displayName="Persist ID" ma:description="Keep ID on add." ma:hidden="true" ma:internalName="_dlc_DocIdPersistId" ma:readOnly="true">
      <xsd:simpleType>
        <xsd:restriction base="dms:Boolean"/>
      </xsd:simpleType>
    </xsd:element>
    <xsd:element name="_dlc_DocId" ma:index="44" nillable="true" ma:displayName="Dokument-ID-värde" ma:description="Värdet för dokument-ID som tilldelats till det här objektet." ma:indexed="true" ma:internalName="_dlc_DocId" ma:readOnly="true">
      <xsd:simpleType>
        <xsd:restriction base="dms:Text"/>
      </xsd:simpleType>
    </xsd:element>
    <xsd:element name="_dlc_DocIdUrl" ma:index="4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jeb765fd685b45f397fbb05bbfbbf222" ma:index="41" nillable="true" ma:taxonomy="true" ma:internalName="jeb765fd685b45f397fbb05bbfbbf222" ma:taxonomyFieldName="Handlingstyp_RHS" ma:displayName="Handlingstyp RHS" ma:readOnly="false" ma:fieldId="{3eb765fd-685b-45f3-97fb-b05bbfbbf222}" ma:sspId="5c300478-92f1-4a1e-b2db-7f8c75821d37" ma:termSetId="5ab3f931-fe26-4053-acdb-e7bc6204333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6a2da1-77f4-40ca-82e0-7a6303168b31" elementFormDefault="qualified">
    <xsd:import namespace="http://schemas.microsoft.com/office/2006/documentManagement/types"/>
    <xsd:import namespace="http://schemas.microsoft.com/office/infopath/2007/PartnerControls"/>
    <xsd:element name="Kategori" ma:index="47" nillable="true" ma:displayName="Kategori" ma:format="Dropdown" ma:internalName="Kategori">
      <xsd:simpleType>
        <xsd:restriction base="dms:Choice">
          <xsd:enumeration value="Ange kategori 1"/>
          <xsd:enumeration value="Ange kategori 2"/>
          <xsd:enumeration value="Ange kategori 3"/>
        </xsd:restriction>
      </xsd:simpleType>
    </xsd:element>
    <xsd:element name="Inneh_x00e5_ll" ma:index="50" nillable="true" ma:displayName="Innehåll" ma:internalName="Inneh_x00e5_ll">
      <xsd:simpleType>
        <xsd:restriction base="dms:Text">
          <xsd:maxLength value="255"/>
        </xsd:restriction>
      </xsd:simpleType>
    </xsd:element>
    <xsd:element name="_x00c4_mne" ma:index="51" nillable="true" ma:displayName="Ämne" ma:internalName="_x00c4_mne">
      <xsd:simpleType>
        <xsd:restriction base="dms:Text">
          <xsd:maxLength value="255"/>
        </xsd:restriction>
      </xsd:simpleType>
    </xsd:element>
    <xsd:element name="Datum" ma:index="52" nillable="true" ma:displayName="Datum" ma:format="DateOnly" ma:internalName="Datum">
      <xsd:simpleType>
        <xsd:restriction base="dms:DateTime"/>
      </xsd:simpleType>
    </xsd:element>
    <xsd:element name="MediaServiceMetadata" ma:index="53" nillable="true" ma:displayName="MediaServiceMetadata" ma:hidden="true" ma:internalName="MediaServiceMetadata" ma:readOnly="true">
      <xsd:simpleType>
        <xsd:restriction base="dms:Note"/>
      </xsd:simpleType>
    </xsd:element>
    <xsd:element name="MediaServiceFastMetadata" ma:index="54" nillable="true" ma:displayName="MediaServiceFastMetadata" ma:hidden="true" ma:internalName="MediaServiceFastMetadata" ma:readOnly="true">
      <xsd:simpleType>
        <xsd:restriction base="dms:Note"/>
      </xsd:simpleType>
    </xsd:element>
    <xsd:element name="MediaServiceObjectDetectorVersions" ma:index="5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kument" ma:contentTypeID="0x0101009EE329410FFCB84A96F372D7B7383C05" ma:contentTypeVersion="16" ma:contentTypeDescription="Skapa ett nytt dokument." ma:contentTypeScope="" ma:versionID="cbd0a4cffea54467dd68653a60641788">
  <xsd:schema xmlns:xsd="http://www.w3.org/2001/XMLSchema" xmlns:xs="http://www.w3.org/2001/XMLSchema" xmlns:p="http://schemas.microsoft.com/office/2006/metadata/properties" xmlns:ns2="5b0ec387-0d01-4e21-8d2a-ed67b16cb993" xmlns:ns3="56674ba9-c7a9-4fc8-b043-ff475e064b10" targetNamespace="http://schemas.microsoft.com/office/2006/metadata/properties" ma:root="true" ma:fieldsID="4041d65608135746d23ea57310d52b27" ns2:_="" ns3:_="">
    <xsd:import namespace="5b0ec387-0d01-4e21-8d2a-ed67b16cb993"/>
    <xsd:import namespace="56674ba9-c7a9-4fc8-b043-ff475e064b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ec387-0d01-4e21-8d2a-ed67b16cb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4034b129-92e4-4b3e-9a36-3f3ec98dc1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674ba9-c7a9-4fc8-b043-ff475e064b1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f14819b-41b8-4603-b3f4-206f25d2a4d6}" ma:internalName="TaxCatchAll" ma:showField="CatchAllData" ma:web="56674ba9-c7a9-4fc8-b043-ff475e064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56674ba9-c7a9-4fc8-b043-ff475e064b10" xsi:nil="true"/>
    <lcf76f155ced4ddcb4097134ff3c332f xmlns="5b0ec387-0d01-4e21-8d2a-ed67b16cb9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72B184-FC9C-4276-B57F-2EA3ABBC8203}">
  <ds:schemaRefs>
    <ds:schemaRef ds:uri="http://schemas.microsoft.com/sharepoint/v3/contenttype/forms"/>
  </ds:schemaRefs>
</ds:datastoreItem>
</file>

<file path=customXml/itemProps2.xml><?xml version="1.0" encoding="utf-8"?>
<ds:datastoreItem xmlns:ds="http://schemas.openxmlformats.org/officeDocument/2006/customXml" ds:itemID="{36380362-2212-4078-888C-27D5D50E7F76}">
  <ds:schemaRefs>
    <ds:schemaRef ds:uri="130e7d80-6760-4c8c-96c6-bd68471c969a"/>
    <ds:schemaRef ds:uri="4552c23f-a756-462f-8287-3ff35245ed68"/>
    <ds:schemaRef ds:uri="597d7713-8a3d-4bd2-ae30-edced55b2c1b"/>
    <ds:schemaRef ds:uri="b96a2da1-77f4-40ca-82e0-7a6303168b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2C729C-DB27-428C-BF92-B6A94D43D130}"/>
</file>

<file path=customXml/itemProps4.xml><?xml version="1.0" encoding="utf-8"?>
<ds:datastoreItem xmlns:ds="http://schemas.openxmlformats.org/officeDocument/2006/customXml" ds:itemID="{49D2976E-CF33-45C7-A79A-ACB6BBCF3A9A}">
  <ds:schemaRefs>
    <ds:schemaRef ds:uri="http://schemas.microsoft.com/office/2006/metadata/properties"/>
    <ds:schemaRef ds:uri="597d7713-8a3d-4bd2-ae30-edced55b2c1b"/>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b96a2da1-77f4-40ca-82e0-7a6303168b31"/>
    <ds:schemaRef ds:uri="4552c23f-a756-462f-8287-3ff35245ed68"/>
    <ds:schemaRef ds:uri="130e7d80-6760-4c8c-96c6-bd68471c969a"/>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1900</Words>
  <Application>Microsoft Macintosh PowerPoint</Application>
  <PresentationFormat>Bredbild</PresentationFormat>
  <Paragraphs>117</Paragraphs>
  <Slides>15</Slides>
  <Notes>13</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Arial Narrow</vt:lpstr>
      <vt:lpstr>Calibri</vt:lpstr>
      <vt:lpstr>Calibri Light</vt:lpstr>
      <vt:lpstr>Courier New</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Witte</dc:creator>
  <cp:lastModifiedBy>Veronica Witte</cp:lastModifiedBy>
  <cp:revision>9</cp:revision>
  <dcterms:created xsi:type="dcterms:W3CDTF">2023-06-26T12:13:05Z</dcterms:created>
  <dcterms:modified xsi:type="dcterms:W3CDTF">2024-01-15T07:18:13Z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0x0101009EE329410FFCB84A96F372D7B7383C05</vt:lpwstr>
  </property>
  <property fmtid="{D5CDD505-2E9C-101B-9397-08002B2CF9AE}" pid="3" name="MediaServiceImageTags">
    <vt:lpwstr/>
  </property>
  <property fmtid="{D5CDD505-2E9C-101B-9397-08002B2CF9AE}" pid="4" name="_dlc_DocIdItemGuid">
    <vt:lpwstr>c425a84e-72c6-4051-912f-ef4963a315e4</vt:lpwstr>
  </property>
  <property fmtid="{D5CDD505-2E9C-101B-9397-08002B2CF9AE}" pid="5" name="VGR_AmnesIndelning">
    <vt:lpwstr/>
  </property>
  <property fmtid="{D5CDD505-2E9C-101B-9397-08002B2CF9AE}" pid="6" name="TaxKeyword">
    <vt:lpwstr/>
  </property>
  <property fmtid="{D5CDD505-2E9C-101B-9397-08002B2CF9AE}" pid="7" name="Handlingstyp_RHS">
    <vt:lpwstr/>
  </property>
  <property fmtid="{D5CDD505-2E9C-101B-9397-08002B2CF9AE}" pid="8" name="VGR_SkapatEnhet">
    <vt:lpwstr/>
  </property>
  <property fmtid="{D5CDD505-2E9C-101B-9397-08002B2CF9AE}" pid="9" name="VGR_UpprattadForEnheter">
    <vt:lpwstr/>
  </property>
  <property fmtid="{D5CDD505-2E9C-101B-9397-08002B2CF9AE}" pid="10" name="VGR_Lagparagraf">
    <vt:lpwstr/>
  </property>
</Properties>
</file>