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6" r:id="rId1"/>
    <p:sldMasterId id="2147483700" r:id="rId2"/>
    <p:sldMasterId id="2147483719" r:id="rId3"/>
  </p:sldMasterIdLst>
  <p:notesMasterIdLst>
    <p:notesMasterId r:id="rId22"/>
  </p:notesMasterIdLst>
  <p:handoutMasterIdLst>
    <p:handoutMasterId r:id="rId23"/>
  </p:handoutMasterIdLst>
  <p:sldIdLst>
    <p:sldId id="287" r:id="rId4"/>
    <p:sldId id="2147229491" r:id="rId5"/>
    <p:sldId id="2147229492" r:id="rId6"/>
    <p:sldId id="582" r:id="rId7"/>
    <p:sldId id="433" r:id="rId8"/>
    <p:sldId id="303" r:id="rId9"/>
    <p:sldId id="2147229494" r:id="rId10"/>
    <p:sldId id="290" r:id="rId11"/>
    <p:sldId id="2147229486" r:id="rId12"/>
    <p:sldId id="2147229489" r:id="rId13"/>
    <p:sldId id="2147229493" r:id="rId14"/>
    <p:sldId id="2147229484" r:id="rId15"/>
    <p:sldId id="2142533162" r:id="rId16"/>
    <p:sldId id="2142533168" r:id="rId17"/>
    <p:sldId id="2142533260" r:id="rId18"/>
    <p:sldId id="2147229487" r:id="rId19"/>
    <p:sldId id="2147229488" r:id="rId20"/>
    <p:sldId id="309" r:id="rId21"/>
  </p:sldIdLst>
  <p:sldSz cx="9144000" cy="5143500" type="screen16x9"/>
  <p:notesSz cx="6858000" cy="9144000"/>
  <p:custDataLst>
    <p:tags r:id="rId24"/>
  </p:custDataLst>
  <p:defaultTextStyle>
    <a:defPPr>
      <a:defRPr lang="sv-SE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11" userDrawn="1">
          <p15:clr>
            <a:srgbClr val="A4A3A4"/>
          </p15:clr>
        </p15:guide>
        <p15:guide id="2" pos="331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briella Bosticco" initials="GB" lastIdx="1" clrIdx="0">
    <p:extLst>
      <p:ext uri="{19B8F6BF-5375-455C-9EA6-DF929625EA0E}">
        <p15:presenceInfo xmlns:p15="http://schemas.microsoft.com/office/powerpoint/2012/main" userId="S::gabriella.bosticco@arbetsformedlingen.se::5f916e46-5a3c-48df-afdb-b716a452dcb0" providerId="AD"/>
      </p:ext>
    </p:extLst>
  </p:cmAuthor>
  <p:cmAuthor id="2" name="Erik Haglund" initials="EH" lastIdx="20" clrIdx="1">
    <p:extLst>
      <p:ext uri="{19B8F6BF-5375-455C-9EA6-DF929625EA0E}">
        <p15:presenceInfo xmlns:p15="http://schemas.microsoft.com/office/powerpoint/2012/main" userId="S::erik.haglund@arbetsformedlingen.se::583ced07-39a2-4a55-aa91-1eaad2c0632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C23D"/>
    <a:srgbClr val="00005A"/>
    <a:srgbClr val="EAF2D8"/>
    <a:srgbClr val="DA5187"/>
    <a:srgbClr val="D43372"/>
    <a:srgbClr val="BAD781"/>
    <a:srgbClr val="A5CB5A"/>
    <a:srgbClr val="595994"/>
    <a:srgbClr val="262673"/>
    <a:srgbClr val="E37A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6" autoAdjust="0"/>
    <p:restoredTop sz="90404" autoAdjust="0"/>
  </p:normalViewPr>
  <p:slideViewPr>
    <p:cSldViewPr snapToGrid="0">
      <p:cViewPr>
        <p:scale>
          <a:sx n="102" d="100"/>
          <a:sy n="102" d="100"/>
        </p:scale>
        <p:origin x="706" y="72"/>
      </p:cViewPr>
      <p:guideLst>
        <p:guide orient="horz" pos="1711"/>
        <p:guide pos="331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04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gs" Target="tags/tag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customXml" Target="../customXml/item2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space.arbetsformedlingen.se/sites/vsoskaraborg/Delade%20dokument/Extern%20info/Kvartalsinfo%20kommunerna/Till%20Bollbildern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space.arbetsformedlingen.se/sites/vsoskaraborg/Delade%20dokument/Extern%20info/Kvartalsinfo%20kommunerna/Till%20Bollbildern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space.arbetsformedlingen.se/sites/vsoskaraborg/Delade%20dokument/Extern%20info/Kvartalsinfo%20kommunerna/Till%20Bollbildern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space.arbetsformedlingen.se/sites/vsoskaraborg/Delade%20dokument/Extern%20info/Kvartalsinfo%20kommunerna/Till%20Bollbildern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DEC-41F0-875F-AAB5F49C802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DEC-41F0-875F-AAB5F49C802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Blad1!$I$163:$I$164</c:f>
              <c:strCache>
                <c:ptCount val="2"/>
                <c:pt idx="0">
                  <c:v>utrikes</c:v>
                </c:pt>
                <c:pt idx="1">
                  <c:v>inrikes</c:v>
                </c:pt>
              </c:strCache>
            </c:strRef>
          </c:cat>
          <c:val>
            <c:numRef>
              <c:f>Blad1!$J$163:$J$164</c:f>
              <c:numCache>
                <c:formatCode>General</c:formatCode>
                <c:ptCount val="2"/>
                <c:pt idx="0">
                  <c:v>1566</c:v>
                </c:pt>
                <c:pt idx="1">
                  <c:v>897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DEC-41F0-875F-AAB5F49C802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C7B-44DE-BAF9-E185DD8A8C2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C7B-44DE-BAF9-E185DD8A8C2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Blad1!$G$163:$G$164</c:f>
              <c:strCache>
                <c:ptCount val="2"/>
                <c:pt idx="0">
                  <c:v>utrikes</c:v>
                </c:pt>
                <c:pt idx="1">
                  <c:v>inrikes</c:v>
                </c:pt>
              </c:strCache>
            </c:strRef>
          </c:cat>
          <c:val>
            <c:numRef>
              <c:f>Blad1!$H$163:$H$164</c:f>
              <c:numCache>
                <c:formatCode>General</c:formatCode>
                <c:ptCount val="2"/>
                <c:pt idx="0">
                  <c:v>631</c:v>
                </c:pt>
                <c:pt idx="1">
                  <c:v>1770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C7B-44DE-BAF9-E185DD8A8C2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BEC-4E5B-ADEF-446FBEDF5F3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BEC-4E5B-ADEF-446FBEDF5F3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Blad1!$E$163:$E$164</c:f>
              <c:strCache>
                <c:ptCount val="2"/>
                <c:pt idx="0">
                  <c:v>utrikes</c:v>
                </c:pt>
                <c:pt idx="1">
                  <c:v>inrikes</c:v>
                </c:pt>
              </c:strCache>
            </c:strRef>
          </c:cat>
          <c:val>
            <c:numRef>
              <c:f>Blad1!$F$163:$F$164</c:f>
              <c:numCache>
                <c:formatCode>General</c:formatCode>
                <c:ptCount val="2"/>
                <c:pt idx="0">
                  <c:v>668</c:v>
                </c:pt>
                <c:pt idx="1">
                  <c:v>820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BEC-4E5B-ADEF-446FBEDF5F3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89971252980069"/>
          <c:y val="0.18931079235005521"/>
          <c:w val="0.47853723588282288"/>
          <c:h val="0.7316090359478931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EF0-45F6-8CEF-34E77F1E2DE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EF0-45F6-8CEF-34E77F1E2DE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Blad1!$C$163:$C$164</c:f>
              <c:strCache>
                <c:ptCount val="2"/>
                <c:pt idx="0">
                  <c:v>utrikes</c:v>
                </c:pt>
                <c:pt idx="1">
                  <c:v>inrikes</c:v>
                </c:pt>
              </c:strCache>
            </c:strRef>
          </c:cat>
          <c:val>
            <c:numRef>
              <c:f>Blad1!$D$163:$D$164</c:f>
              <c:numCache>
                <c:formatCode>General</c:formatCode>
                <c:ptCount val="2"/>
                <c:pt idx="0">
                  <c:v>2865</c:v>
                </c:pt>
                <c:pt idx="1">
                  <c:v>3487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EF0-45F6-8CEF-34E77F1E2DE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3937890381954832"/>
          <c:y val="0.23447883679846571"/>
          <c:w val="0.35741474795245992"/>
          <c:h val="0.227691115641041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E7AD4E-F6D1-4FAB-9144-04B724386CF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1EC2477E-2F8B-48C5-A087-9D2DF216638A}">
      <dgm:prSet phldrT="[Text]" custT="1"/>
      <dgm:spPr/>
      <dgm:t>
        <a:bodyPr/>
        <a:lstStyle/>
        <a:p>
          <a:pPr algn="l"/>
          <a:br>
            <a:rPr lang="sv-SE" sz="1200" dirty="0"/>
          </a:br>
          <a:br>
            <a:rPr lang="sv-SE" sz="1200" dirty="0"/>
          </a:br>
          <a:r>
            <a:rPr lang="sv-SE" sz="1200" dirty="0"/>
            <a:t>Behov i tjänsten</a:t>
          </a:r>
          <a:br>
            <a:rPr lang="sv-SE" sz="1200" dirty="0"/>
          </a:br>
          <a:endParaRPr lang="sv-SE" sz="1050" dirty="0"/>
        </a:p>
        <a:p>
          <a:pPr algn="l"/>
          <a:r>
            <a:rPr lang="sv-SE" sz="800" strike="noStrike" dirty="0"/>
            <a:t>Kartläggning f</a:t>
          </a:r>
          <a:r>
            <a:rPr lang="sv-SE" sz="800" strike="noStrike" baseline="0" dirty="0"/>
            <a:t>ör att  få en beskrivning</a:t>
          </a:r>
          <a:r>
            <a:rPr lang="sv-SE" sz="800" strike="noStrike" dirty="0"/>
            <a:t> </a:t>
          </a:r>
          <a:r>
            <a:rPr lang="sv-SE" sz="800" dirty="0"/>
            <a:t>av vilka behov deltagaren har i tjänsten.</a:t>
          </a:r>
        </a:p>
        <a:p>
          <a:pPr algn="l"/>
          <a:br>
            <a:rPr lang="sv-SE" sz="900" dirty="0"/>
          </a:br>
          <a:endParaRPr lang="sv-SE" sz="900" dirty="0"/>
        </a:p>
        <a:p>
          <a:pPr algn="ctr"/>
          <a:endParaRPr lang="sv-SE" sz="800" dirty="0"/>
        </a:p>
        <a:p>
          <a:pPr algn="ctr"/>
          <a:r>
            <a:rPr lang="sv-SE" sz="800" dirty="0"/>
            <a:t>3 veckor</a:t>
          </a:r>
          <a:endParaRPr lang="sv-SE" sz="1000" dirty="0"/>
        </a:p>
      </dgm:t>
    </dgm:pt>
    <dgm:pt modelId="{F2313F48-0375-40FF-A2E2-35ED4A3F1DFB}" type="parTrans" cxnId="{AC231FD3-5DF3-4713-87B0-F96D8ABD6359}">
      <dgm:prSet/>
      <dgm:spPr/>
      <dgm:t>
        <a:bodyPr/>
        <a:lstStyle/>
        <a:p>
          <a:endParaRPr lang="sv-SE"/>
        </a:p>
      </dgm:t>
    </dgm:pt>
    <dgm:pt modelId="{441CFC3A-A8DE-4CAC-B3A0-7D12DB7BC442}" type="sibTrans" cxnId="{AC231FD3-5DF3-4713-87B0-F96D8ABD6359}">
      <dgm:prSet/>
      <dgm:spPr/>
      <dgm:t>
        <a:bodyPr/>
        <a:lstStyle/>
        <a:p>
          <a:endParaRPr lang="sv-SE"/>
        </a:p>
      </dgm:t>
    </dgm:pt>
    <dgm:pt modelId="{20BA4D97-89D8-4CA4-A05F-25185F0003E3}">
      <dgm:prSet phldrT="[Text]" custT="1"/>
      <dgm:spPr/>
      <dgm:t>
        <a:bodyPr/>
        <a:lstStyle/>
        <a:p>
          <a:pPr algn="l"/>
          <a:br>
            <a:rPr lang="sv-SE" sz="1200" kern="1200" dirty="0"/>
          </a:br>
          <a:r>
            <a:rPr lang="sv-SE" sz="1200" kern="1200" dirty="0"/>
            <a:t>Resurser och stödbehov</a:t>
          </a:r>
          <a:br>
            <a:rPr lang="sv-SE" sz="1200" kern="1200" dirty="0"/>
          </a:br>
          <a:br>
            <a:rPr lang="sv-SE" sz="900" kern="1200" dirty="0">
              <a:latin typeface="Arial"/>
              <a:ea typeface="+mn-ea"/>
              <a:cs typeface="+mn-cs"/>
            </a:rPr>
          </a:br>
          <a:r>
            <a:rPr lang="sv-SE" sz="800" kern="1200" dirty="0">
              <a:latin typeface="Arial"/>
              <a:ea typeface="+mn-ea"/>
              <a:cs typeface="+mn-cs"/>
            </a:rPr>
            <a:t>Deltagaren provar sin förmåga i arbetsliknande aktiviteter. </a:t>
          </a:r>
          <a:br>
            <a:rPr lang="sv-SE" sz="800" kern="1200" dirty="0">
              <a:latin typeface="Arial"/>
              <a:ea typeface="+mn-ea"/>
              <a:cs typeface="+mn-cs"/>
            </a:rPr>
          </a:br>
          <a:br>
            <a:rPr lang="sv-SE" sz="800" kern="1200" dirty="0">
              <a:latin typeface="Arial"/>
              <a:ea typeface="+mn-ea"/>
              <a:cs typeface="+mn-cs"/>
            </a:rPr>
          </a:br>
          <a:r>
            <a:rPr lang="sv-SE" sz="800" kern="1200" dirty="0">
              <a:latin typeface="Arial"/>
              <a:ea typeface="+mn-ea"/>
              <a:cs typeface="+mn-cs"/>
            </a:rPr>
            <a:t>Målet är att förstå deltagarens behov av stöd i en arbetssituation. </a:t>
          </a:r>
          <a:br>
            <a:rPr lang="sv-SE" sz="800" kern="1200" dirty="0">
              <a:latin typeface="Arial"/>
              <a:ea typeface="+mn-ea"/>
              <a:cs typeface="+mn-cs"/>
            </a:rPr>
          </a:br>
          <a:endParaRPr lang="sv-SE" sz="800" kern="1200" dirty="0">
            <a:latin typeface="Arial"/>
            <a:ea typeface="+mn-ea"/>
            <a:cs typeface="+mn-cs"/>
          </a:endParaRPr>
        </a:p>
        <a:p>
          <a:pPr algn="ctr"/>
          <a:r>
            <a:rPr lang="sv-SE" sz="800" kern="1200" dirty="0"/>
            <a:t>5 veckor</a:t>
          </a:r>
        </a:p>
      </dgm:t>
    </dgm:pt>
    <dgm:pt modelId="{BE7E0394-C0C5-4FC1-81BD-FAA15D44FE1C}" type="parTrans" cxnId="{329FECD0-F476-4FAA-9FC1-6AAEC260EC58}">
      <dgm:prSet/>
      <dgm:spPr/>
      <dgm:t>
        <a:bodyPr/>
        <a:lstStyle/>
        <a:p>
          <a:endParaRPr lang="sv-SE"/>
        </a:p>
      </dgm:t>
    </dgm:pt>
    <dgm:pt modelId="{3C667CA1-CFC7-44D9-8142-7E92C37F6AE3}" type="sibTrans" cxnId="{329FECD0-F476-4FAA-9FC1-6AAEC260EC58}">
      <dgm:prSet/>
      <dgm:spPr/>
      <dgm:t>
        <a:bodyPr/>
        <a:lstStyle/>
        <a:p>
          <a:endParaRPr lang="sv-SE"/>
        </a:p>
      </dgm:t>
    </dgm:pt>
    <dgm:pt modelId="{C672F20B-521A-43C6-BFC1-07FD88616AAE}">
      <dgm:prSet phldrT="[Text]" custT="1"/>
      <dgm:spPr/>
      <dgm:t>
        <a:bodyPr/>
        <a:lstStyle/>
        <a:p>
          <a:pPr algn="l"/>
          <a:br>
            <a:rPr lang="sv-SE" sz="1200" kern="1200" dirty="0"/>
          </a:br>
          <a:r>
            <a:rPr lang="sv-SE" sz="1200" kern="1200" dirty="0"/>
            <a:t>Stärka och utveckla</a:t>
          </a:r>
          <a:br>
            <a:rPr lang="sv-SE" sz="1200" kern="1200" dirty="0"/>
          </a:br>
          <a:br>
            <a:rPr lang="sv-SE" sz="800" kern="1200" dirty="0">
              <a:latin typeface="Arial"/>
              <a:ea typeface="+mn-ea"/>
              <a:cs typeface="+mn-cs"/>
            </a:rPr>
          </a:br>
          <a:r>
            <a:rPr lang="sv-SE" sz="800" kern="1200" dirty="0">
              <a:latin typeface="Arial"/>
              <a:ea typeface="+mn-ea"/>
              <a:cs typeface="+mn-cs"/>
            </a:rPr>
            <a:t>Deltagaren stärker, utvecklar och provar sin förmåga genom vägledande aktiviteter.  </a:t>
          </a:r>
          <a:br>
            <a:rPr lang="sv-SE" sz="800" kern="1200" dirty="0">
              <a:latin typeface="Arial"/>
              <a:ea typeface="+mn-ea"/>
              <a:cs typeface="+mn-cs"/>
            </a:rPr>
          </a:br>
          <a:br>
            <a:rPr lang="sv-SE" sz="800" kern="1200" dirty="0">
              <a:latin typeface="Arial"/>
              <a:ea typeface="+mn-ea"/>
              <a:cs typeface="+mn-cs"/>
            </a:rPr>
          </a:br>
          <a:r>
            <a:rPr lang="sv-SE" sz="800" kern="1200" dirty="0">
              <a:latin typeface="Arial"/>
              <a:ea typeface="+mn-ea"/>
              <a:cs typeface="+mn-cs"/>
            </a:rPr>
            <a:t>Målet är att deltagaren ska bli redo att söka ett varaktigt arbete.</a:t>
          </a:r>
        </a:p>
        <a:p>
          <a:pPr algn="ctr"/>
          <a:r>
            <a:rPr lang="sv-SE" sz="800" kern="1200" dirty="0"/>
            <a:t>Max 6 månader</a:t>
          </a:r>
        </a:p>
      </dgm:t>
    </dgm:pt>
    <dgm:pt modelId="{06E50A45-5697-42C9-B99A-DB1C8EEAAE83}" type="parTrans" cxnId="{87025904-F44B-4B25-AA0D-01F9527B11D5}">
      <dgm:prSet/>
      <dgm:spPr/>
      <dgm:t>
        <a:bodyPr/>
        <a:lstStyle/>
        <a:p>
          <a:endParaRPr lang="sv-SE"/>
        </a:p>
      </dgm:t>
    </dgm:pt>
    <dgm:pt modelId="{9F1648F4-A091-4605-9E1B-7AD2CAA19DAD}" type="sibTrans" cxnId="{87025904-F44B-4B25-AA0D-01F9527B11D5}">
      <dgm:prSet/>
      <dgm:spPr/>
      <dgm:t>
        <a:bodyPr/>
        <a:lstStyle/>
        <a:p>
          <a:endParaRPr lang="sv-SE"/>
        </a:p>
      </dgm:t>
    </dgm:pt>
    <dgm:pt modelId="{0D910AF4-A01E-4E0C-9D4A-3E8F116E0D8C}">
      <dgm:prSet custT="1"/>
      <dgm:spPr/>
      <dgm:t>
        <a:bodyPr/>
        <a:lstStyle/>
        <a:p>
          <a:pPr algn="l"/>
          <a:br>
            <a:rPr lang="sv-SE" sz="1200" dirty="0"/>
          </a:br>
          <a:r>
            <a:rPr lang="sv-SE" sz="1200" dirty="0"/>
            <a:t>Hitta arbetsplats</a:t>
          </a:r>
          <a:br>
            <a:rPr lang="sv-SE" sz="1200" dirty="0"/>
          </a:br>
          <a:br>
            <a:rPr lang="sv-SE" sz="1200" dirty="0"/>
          </a:br>
          <a:r>
            <a:rPr lang="sv-SE" sz="800" dirty="0"/>
            <a:t>Deltagaren är redo för anställning och får stöd av leverantören för att hitta en lämplig arbetsgivare. </a:t>
          </a:r>
          <a:br>
            <a:rPr lang="sv-SE" sz="800" dirty="0"/>
          </a:br>
          <a:endParaRPr lang="sv-SE" sz="800" dirty="0"/>
        </a:p>
        <a:p>
          <a:pPr algn="l"/>
          <a:r>
            <a:rPr lang="sv-SE" sz="800" dirty="0"/>
            <a:t>Målet är att deltagaren får varaktig anställning.</a:t>
          </a:r>
        </a:p>
        <a:p>
          <a:pPr algn="ctr"/>
          <a:br>
            <a:rPr lang="sv-SE" sz="800" dirty="0"/>
          </a:br>
          <a:r>
            <a:rPr lang="sv-SE" sz="800" dirty="0"/>
            <a:t>Max 6 månader</a:t>
          </a:r>
        </a:p>
      </dgm:t>
    </dgm:pt>
    <dgm:pt modelId="{7082F57F-223E-41C2-96DD-7E340C4615E0}" type="parTrans" cxnId="{C60B5F71-0565-47FE-8462-6559C918E624}">
      <dgm:prSet/>
      <dgm:spPr/>
      <dgm:t>
        <a:bodyPr/>
        <a:lstStyle/>
        <a:p>
          <a:endParaRPr lang="sv-SE"/>
        </a:p>
      </dgm:t>
    </dgm:pt>
    <dgm:pt modelId="{AF64843D-73B2-4FE8-9356-924C3FD09121}" type="sibTrans" cxnId="{C60B5F71-0565-47FE-8462-6559C918E624}">
      <dgm:prSet/>
      <dgm:spPr/>
      <dgm:t>
        <a:bodyPr/>
        <a:lstStyle/>
        <a:p>
          <a:endParaRPr lang="sv-SE"/>
        </a:p>
      </dgm:t>
    </dgm:pt>
    <dgm:pt modelId="{B9EB38BF-3127-4B7B-851B-F6884F437396}" type="pres">
      <dgm:prSet presAssocID="{6EE7AD4E-F6D1-4FAB-9144-04B724386CF8}" presName="CompostProcess" presStyleCnt="0">
        <dgm:presLayoutVars>
          <dgm:dir/>
          <dgm:resizeHandles val="exact"/>
        </dgm:presLayoutVars>
      </dgm:prSet>
      <dgm:spPr/>
    </dgm:pt>
    <dgm:pt modelId="{03CEEDED-D0B3-401B-959F-FC9E4B6EC072}" type="pres">
      <dgm:prSet presAssocID="{6EE7AD4E-F6D1-4FAB-9144-04B724386CF8}" presName="arrow" presStyleLbl="bgShp" presStyleIdx="0" presStyleCnt="1" custScaleX="117647" custLinFactNeighborX="3118" custLinFactNeighborY="-1096"/>
      <dgm:spPr/>
    </dgm:pt>
    <dgm:pt modelId="{B3FC902F-5993-4DE3-A8B2-1AF538E93CBB}" type="pres">
      <dgm:prSet presAssocID="{6EE7AD4E-F6D1-4FAB-9144-04B724386CF8}" presName="linearProcess" presStyleCnt="0"/>
      <dgm:spPr/>
    </dgm:pt>
    <dgm:pt modelId="{3A988126-BE3A-4E41-83D1-CA5C3BE280EC}" type="pres">
      <dgm:prSet presAssocID="{1EC2477E-2F8B-48C5-A087-9D2DF216638A}" presName="textNode" presStyleLbl="node1" presStyleIdx="0" presStyleCnt="4" custScaleY="119916" custLinFactNeighborX="37382" custLinFactNeighborY="272">
        <dgm:presLayoutVars>
          <dgm:bulletEnabled val="1"/>
        </dgm:presLayoutVars>
      </dgm:prSet>
      <dgm:spPr/>
    </dgm:pt>
    <dgm:pt modelId="{58A0DAAB-53AC-484A-83E3-3318B95E351C}" type="pres">
      <dgm:prSet presAssocID="{441CFC3A-A8DE-4CAC-B3A0-7D12DB7BC442}" presName="sibTrans" presStyleCnt="0"/>
      <dgm:spPr/>
    </dgm:pt>
    <dgm:pt modelId="{B8A9FBEB-7C26-4F00-A406-604CE4678ECE}" type="pres">
      <dgm:prSet presAssocID="{20BA4D97-89D8-4CA4-A05F-25185F0003E3}" presName="textNode" presStyleLbl="node1" presStyleIdx="1" presStyleCnt="4" custScaleY="119916" custLinFactNeighborX="-10158" custLinFactNeighborY="272">
        <dgm:presLayoutVars>
          <dgm:bulletEnabled val="1"/>
        </dgm:presLayoutVars>
      </dgm:prSet>
      <dgm:spPr/>
    </dgm:pt>
    <dgm:pt modelId="{0A41DD36-6B0B-4DC8-9C52-EF7651C1CF17}" type="pres">
      <dgm:prSet presAssocID="{3C667CA1-CFC7-44D9-8142-7E92C37F6AE3}" presName="sibTrans" presStyleCnt="0"/>
      <dgm:spPr/>
    </dgm:pt>
    <dgm:pt modelId="{E279A8B6-E758-47B5-8A30-AA8148ABC34E}" type="pres">
      <dgm:prSet presAssocID="{C672F20B-521A-43C6-BFC1-07FD88616AAE}" presName="textNode" presStyleLbl="node1" presStyleIdx="2" presStyleCnt="4" custScaleY="119916" custLinFactNeighborX="-53164" custLinFactNeighborY="272">
        <dgm:presLayoutVars>
          <dgm:bulletEnabled val="1"/>
        </dgm:presLayoutVars>
      </dgm:prSet>
      <dgm:spPr/>
    </dgm:pt>
    <dgm:pt modelId="{6A457017-666D-4219-9C5A-689D6D524FA7}" type="pres">
      <dgm:prSet presAssocID="{9F1648F4-A091-4605-9E1B-7AD2CAA19DAD}" presName="sibTrans" presStyleCnt="0"/>
      <dgm:spPr/>
    </dgm:pt>
    <dgm:pt modelId="{44EFBE8B-0B36-4C40-8C16-1E6F1AC32418}" type="pres">
      <dgm:prSet presAssocID="{0D910AF4-A01E-4E0C-9D4A-3E8F116E0D8C}" presName="textNode" presStyleLbl="node1" presStyleIdx="3" presStyleCnt="4" custScaleY="119916" custLinFactNeighborX="-96404" custLinFactNeighborY="272">
        <dgm:presLayoutVars>
          <dgm:bulletEnabled val="1"/>
        </dgm:presLayoutVars>
      </dgm:prSet>
      <dgm:spPr/>
    </dgm:pt>
  </dgm:ptLst>
  <dgm:cxnLst>
    <dgm:cxn modelId="{87025904-F44B-4B25-AA0D-01F9527B11D5}" srcId="{6EE7AD4E-F6D1-4FAB-9144-04B724386CF8}" destId="{C672F20B-521A-43C6-BFC1-07FD88616AAE}" srcOrd="2" destOrd="0" parTransId="{06E50A45-5697-42C9-B99A-DB1C8EEAAE83}" sibTransId="{9F1648F4-A091-4605-9E1B-7AD2CAA19DAD}"/>
    <dgm:cxn modelId="{7F50ED5F-2AFD-41F6-822B-0C6842B0F4A9}" type="presOf" srcId="{1EC2477E-2F8B-48C5-A087-9D2DF216638A}" destId="{3A988126-BE3A-4E41-83D1-CA5C3BE280EC}" srcOrd="0" destOrd="0" presId="urn:microsoft.com/office/officeart/2005/8/layout/hProcess9"/>
    <dgm:cxn modelId="{E037154A-16A0-4403-8D84-703EFF0FC5A3}" type="presOf" srcId="{20BA4D97-89D8-4CA4-A05F-25185F0003E3}" destId="{B8A9FBEB-7C26-4F00-A406-604CE4678ECE}" srcOrd="0" destOrd="0" presId="urn:microsoft.com/office/officeart/2005/8/layout/hProcess9"/>
    <dgm:cxn modelId="{C60B5F71-0565-47FE-8462-6559C918E624}" srcId="{6EE7AD4E-F6D1-4FAB-9144-04B724386CF8}" destId="{0D910AF4-A01E-4E0C-9D4A-3E8F116E0D8C}" srcOrd="3" destOrd="0" parTransId="{7082F57F-223E-41C2-96DD-7E340C4615E0}" sibTransId="{AF64843D-73B2-4FE8-9356-924C3FD09121}"/>
    <dgm:cxn modelId="{3B3E8671-780D-4E55-A9A1-58826702E7BD}" type="presOf" srcId="{C672F20B-521A-43C6-BFC1-07FD88616AAE}" destId="{E279A8B6-E758-47B5-8A30-AA8148ABC34E}" srcOrd="0" destOrd="0" presId="urn:microsoft.com/office/officeart/2005/8/layout/hProcess9"/>
    <dgm:cxn modelId="{6678F7B1-9F4A-4873-A9F4-EA384A9AE454}" type="presOf" srcId="{6EE7AD4E-F6D1-4FAB-9144-04B724386CF8}" destId="{B9EB38BF-3127-4B7B-851B-F6884F437396}" srcOrd="0" destOrd="0" presId="urn:microsoft.com/office/officeart/2005/8/layout/hProcess9"/>
    <dgm:cxn modelId="{9A4C1AB7-77E5-410B-B663-9B64BD0CAF55}" type="presOf" srcId="{0D910AF4-A01E-4E0C-9D4A-3E8F116E0D8C}" destId="{44EFBE8B-0B36-4C40-8C16-1E6F1AC32418}" srcOrd="0" destOrd="0" presId="urn:microsoft.com/office/officeart/2005/8/layout/hProcess9"/>
    <dgm:cxn modelId="{329FECD0-F476-4FAA-9FC1-6AAEC260EC58}" srcId="{6EE7AD4E-F6D1-4FAB-9144-04B724386CF8}" destId="{20BA4D97-89D8-4CA4-A05F-25185F0003E3}" srcOrd="1" destOrd="0" parTransId="{BE7E0394-C0C5-4FC1-81BD-FAA15D44FE1C}" sibTransId="{3C667CA1-CFC7-44D9-8142-7E92C37F6AE3}"/>
    <dgm:cxn modelId="{AC231FD3-5DF3-4713-87B0-F96D8ABD6359}" srcId="{6EE7AD4E-F6D1-4FAB-9144-04B724386CF8}" destId="{1EC2477E-2F8B-48C5-A087-9D2DF216638A}" srcOrd="0" destOrd="0" parTransId="{F2313F48-0375-40FF-A2E2-35ED4A3F1DFB}" sibTransId="{441CFC3A-A8DE-4CAC-B3A0-7D12DB7BC442}"/>
    <dgm:cxn modelId="{3A2EFA03-5308-445A-BBEB-246E434DBC30}" type="presParOf" srcId="{B9EB38BF-3127-4B7B-851B-F6884F437396}" destId="{03CEEDED-D0B3-401B-959F-FC9E4B6EC072}" srcOrd="0" destOrd="0" presId="urn:microsoft.com/office/officeart/2005/8/layout/hProcess9"/>
    <dgm:cxn modelId="{CEE34C11-24C1-48A4-9FA8-70435B166AB2}" type="presParOf" srcId="{B9EB38BF-3127-4B7B-851B-F6884F437396}" destId="{B3FC902F-5993-4DE3-A8B2-1AF538E93CBB}" srcOrd="1" destOrd="0" presId="urn:microsoft.com/office/officeart/2005/8/layout/hProcess9"/>
    <dgm:cxn modelId="{8A076A45-E550-45C1-9129-F7737C65C44C}" type="presParOf" srcId="{B3FC902F-5993-4DE3-A8B2-1AF538E93CBB}" destId="{3A988126-BE3A-4E41-83D1-CA5C3BE280EC}" srcOrd="0" destOrd="0" presId="urn:microsoft.com/office/officeart/2005/8/layout/hProcess9"/>
    <dgm:cxn modelId="{954B16C1-895B-42B2-AACA-1F6190CB5208}" type="presParOf" srcId="{B3FC902F-5993-4DE3-A8B2-1AF538E93CBB}" destId="{58A0DAAB-53AC-484A-83E3-3318B95E351C}" srcOrd="1" destOrd="0" presId="urn:microsoft.com/office/officeart/2005/8/layout/hProcess9"/>
    <dgm:cxn modelId="{D20760EF-3BCC-40EA-83F8-277A81456921}" type="presParOf" srcId="{B3FC902F-5993-4DE3-A8B2-1AF538E93CBB}" destId="{B8A9FBEB-7C26-4F00-A406-604CE4678ECE}" srcOrd="2" destOrd="0" presId="urn:microsoft.com/office/officeart/2005/8/layout/hProcess9"/>
    <dgm:cxn modelId="{BBADDD26-521E-45A5-B735-44A9EB69F058}" type="presParOf" srcId="{B3FC902F-5993-4DE3-A8B2-1AF538E93CBB}" destId="{0A41DD36-6B0B-4DC8-9C52-EF7651C1CF17}" srcOrd="3" destOrd="0" presId="urn:microsoft.com/office/officeart/2005/8/layout/hProcess9"/>
    <dgm:cxn modelId="{B7D9A358-BE7A-438C-B30A-A314C590CFE1}" type="presParOf" srcId="{B3FC902F-5993-4DE3-A8B2-1AF538E93CBB}" destId="{E279A8B6-E758-47B5-8A30-AA8148ABC34E}" srcOrd="4" destOrd="0" presId="urn:microsoft.com/office/officeart/2005/8/layout/hProcess9"/>
    <dgm:cxn modelId="{BE6B8F71-3CD6-4057-A0CE-E51EB43C6608}" type="presParOf" srcId="{B3FC902F-5993-4DE3-A8B2-1AF538E93CBB}" destId="{6A457017-666D-4219-9C5A-689D6D524FA7}" srcOrd="5" destOrd="0" presId="urn:microsoft.com/office/officeart/2005/8/layout/hProcess9"/>
    <dgm:cxn modelId="{E69D5720-DAED-467C-9D58-064F83575A13}" type="presParOf" srcId="{B3FC902F-5993-4DE3-A8B2-1AF538E93CBB}" destId="{44EFBE8B-0B36-4C40-8C16-1E6F1AC32418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CEEDED-D0B3-401B-959F-FC9E4B6EC072}">
      <dsp:nvSpPr>
        <dsp:cNvPr id="0" name=""/>
        <dsp:cNvSpPr/>
      </dsp:nvSpPr>
      <dsp:spPr>
        <a:xfrm>
          <a:off x="3" y="0"/>
          <a:ext cx="6906834" cy="366945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988126-BE3A-4E41-83D1-CA5C3BE280EC}">
      <dsp:nvSpPr>
        <dsp:cNvPr id="0" name=""/>
        <dsp:cNvSpPr/>
      </dsp:nvSpPr>
      <dsp:spPr>
        <a:xfrm>
          <a:off x="81795" y="958665"/>
          <a:ext cx="1564654" cy="17601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sv-SE" sz="1200" kern="1200" dirty="0"/>
          </a:br>
          <a:br>
            <a:rPr lang="sv-SE" sz="1200" kern="1200" dirty="0"/>
          </a:br>
          <a:r>
            <a:rPr lang="sv-SE" sz="1200" kern="1200" dirty="0"/>
            <a:t>Behov i tjänsten</a:t>
          </a:r>
          <a:br>
            <a:rPr lang="sv-SE" sz="1200" kern="1200" dirty="0"/>
          </a:br>
          <a:endParaRPr lang="sv-SE" sz="105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strike="noStrike" kern="1200" dirty="0"/>
            <a:t>Kartläggning f</a:t>
          </a:r>
          <a:r>
            <a:rPr lang="sv-SE" sz="800" strike="noStrike" kern="1200" baseline="0" dirty="0"/>
            <a:t>ör att  få en beskrivning</a:t>
          </a:r>
          <a:r>
            <a:rPr lang="sv-SE" sz="800" strike="noStrike" kern="1200" dirty="0"/>
            <a:t> </a:t>
          </a:r>
          <a:r>
            <a:rPr lang="sv-SE" sz="800" kern="1200" dirty="0"/>
            <a:t>av vilka behov deltagaren har i tjänsten.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sv-SE" sz="900" kern="1200" dirty="0"/>
          </a:br>
          <a:endParaRPr lang="sv-SE" sz="9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800" kern="1200" dirty="0"/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kern="1200" dirty="0"/>
            <a:t>3 veckor</a:t>
          </a:r>
          <a:endParaRPr lang="sv-SE" sz="1000" kern="1200" dirty="0"/>
        </a:p>
      </dsp:txBody>
      <dsp:txXfrm>
        <a:off x="158175" y="1035045"/>
        <a:ext cx="1411894" cy="1607343"/>
      </dsp:txXfrm>
    </dsp:sp>
    <dsp:sp modelId="{B8A9FBEB-7C26-4F00-A406-604CE4678ECE}">
      <dsp:nvSpPr>
        <dsp:cNvPr id="0" name=""/>
        <dsp:cNvSpPr/>
      </dsp:nvSpPr>
      <dsp:spPr>
        <a:xfrm>
          <a:off x="1759325" y="958665"/>
          <a:ext cx="1564654" cy="17601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sv-SE" sz="1200" kern="1200" dirty="0"/>
          </a:br>
          <a:r>
            <a:rPr lang="sv-SE" sz="1200" kern="1200" dirty="0"/>
            <a:t>Resurser och stödbehov</a:t>
          </a:r>
          <a:br>
            <a:rPr lang="sv-SE" sz="1200" kern="1200" dirty="0"/>
          </a:br>
          <a:br>
            <a:rPr lang="sv-SE" sz="900" kern="1200" dirty="0">
              <a:latin typeface="Arial"/>
              <a:ea typeface="+mn-ea"/>
              <a:cs typeface="+mn-cs"/>
            </a:rPr>
          </a:br>
          <a:r>
            <a:rPr lang="sv-SE" sz="800" kern="1200" dirty="0">
              <a:latin typeface="Arial"/>
              <a:ea typeface="+mn-ea"/>
              <a:cs typeface="+mn-cs"/>
            </a:rPr>
            <a:t>Deltagaren provar sin förmåga i arbetsliknande aktiviteter. </a:t>
          </a:r>
          <a:br>
            <a:rPr lang="sv-SE" sz="800" kern="1200" dirty="0">
              <a:latin typeface="Arial"/>
              <a:ea typeface="+mn-ea"/>
              <a:cs typeface="+mn-cs"/>
            </a:rPr>
          </a:br>
          <a:br>
            <a:rPr lang="sv-SE" sz="800" kern="1200" dirty="0">
              <a:latin typeface="Arial"/>
              <a:ea typeface="+mn-ea"/>
              <a:cs typeface="+mn-cs"/>
            </a:rPr>
          </a:br>
          <a:r>
            <a:rPr lang="sv-SE" sz="800" kern="1200" dirty="0">
              <a:latin typeface="Arial"/>
              <a:ea typeface="+mn-ea"/>
              <a:cs typeface="+mn-cs"/>
            </a:rPr>
            <a:t>Målet är att förstå deltagarens behov av stöd i en arbetssituation. </a:t>
          </a:r>
          <a:br>
            <a:rPr lang="sv-SE" sz="800" kern="1200" dirty="0">
              <a:latin typeface="Arial"/>
              <a:ea typeface="+mn-ea"/>
              <a:cs typeface="+mn-cs"/>
            </a:rPr>
          </a:br>
          <a:endParaRPr lang="sv-SE" sz="800" kern="1200" dirty="0">
            <a:latin typeface="Arial"/>
            <a:ea typeface="+mn-ea"/>
            <a:cs typeface="+mn-cs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kern="1200" dirty="0"/>
            <a:t>5 veckor</a:t>
          </a:r>
        </a:p>
      </dsp:txBody>
      <dsp:txXfrm>
        <a:off x="1835705" y="1035045"/>
        <a:ext cx="1411894" cy="1607343"/>
      </dsp:txXfrm>
    </dsp:sp>
    <dsp:sp modelId="{E279A8B6-E758-47B5-8A30-AA8148ABC34E}">
      <dsp:nvSpPr>
        <dsp:cNvPr id="0" name=""/>
        <dsp:cNvSpPr/>
      </dsp:nvSpPr>
      <dsp:spPr>
        <a:xfrm>
          <a:off x="3446611" y="958665"/>
          <a:ext cx="1564654" cy="17601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sv-SE" sz="1200" kern="1200" dirty="0"/>
          </a:br>
          <a:r>
            <a:rPr lang="sv-SE" sz="1200" kern="1200" dirty="0"/>
            <a:t>Stärka och utveckla</a:t>
          </a:r>
          <a:br>
            <a:rPr lang="sv-SE" sz="1200" kern="1200" dirty="0"/>
          </a:br>
          <a:br>
            <a:rPr lang="sv-SE" sz="800" kern="1200" dirty="0">
              <a:latin typeface="Arial"/>
              <a:ea typeface="+mn-ea"/>
              <a:cs typeface="+mn-cs"/>
            </a:rPr>
          </a:br>
          <a:r>
            <a:rPr lang="sv-SE" sz="800" kern="1200" dirty="0">
              <a:latin typeface="Arial"/>
              <a:ea typeface="+mn-ea"/>
              <a:cs typeface="+mn-cs"/>
            </a:rPr>
            <a:t>Deltagaren stärker, utvecklar och provar sin förmåga genom vägledande aktiviteter.  </a:t>
          </a:r>
          <a:br>
            <a:rPr lang="sv-SE" sz="800" kern="1200" dirty="0">
              <a:latin typeface="Arial"/>
              <a:ea typeface="+mn-ea"/>
              <a:cs typeface="+mn-cs"/>
            </a:rPr>
          </a:br>
          <a:br>
            <a:rPr lang="sv-SE" sz="800" kern="1200" dirty="0">
              <a:latin typeface="Arial"/>
              <a:ea typeface="+mn-ea"/>
              <a:cs typeface="+mn-cs"/>
            </a:rPr>
          </a:br>
          <a:r>
            <a:rPr lang="sv-SE" sz="800" kern="1200" dirty="0">
              <a:latin typeface="Arial"/>
              <a:ea typeface="+mn-ea"/>
              <a:cs typeface="+mn-cs"/>
            </a:rPr>
            <a:t>Målet är att deltagaren ska bli redo att söka ett varaktigt arbete.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kern="1200" dirty="0"/>
            <a:t>Max 6 månader</a:t>
          </a:r>
        </a:p>
      </dsp:txBody>
      <dsp:txXfrm>
        <a:off x="3522991" y="1035045"/>
        <a:ext cx="1411894" cy="1607343"/>
      </dsp:txXfrm>
    </dsp:sp>
    <dsp:sp modelId="{44EFBE8B-0B36-4C40-8C16-1E6F1AC32418}">
      <dsp:nvSpPr>
        <dsp:cNvPr id="0" name=""/>
        <dsp:cNvSpPr/>
      </dsp:nvSpPr>
      <dsp:spPr>
        <a:xfrm>
          <a:off x="5133393" y="958665"/>
          <a:ext cx="1564654" cy="17601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sv-SE" sz="1200" kern="1200" dirty="0"/>
          </a:br>
          <a:r>
            <a:rPr lang="sv-SE" sz="1200" kern="1200" dirty="0"/>
            <a:t>Hitta arbetsplats</a:t>
          </a:r>
          <a:br>
            <a:rPr lang="sv-SE" sz="1200" kern="1200" dirty="0"/>
          </a:br>
          <a:br>
            <a:rPr lang="sv-SE" sz="1200" kern="1200" dirty="0"/>
          </a:br>
          <a:r>
            <a:rPr lang="sv-SE" sz="800" kern="1200" dirty="0"/>
            <a:t>Deltagaren är redo för anställning och får stöd av leverantören för att hitta en lämplig arbetsgivare. </a:t>
          </a:r>
          <a:br>
            <a:rPr lang="sv-SE" sz="800" kern="1200" dirty="0"/>
          </a:br>
          <a:endParaRPr lang="sv-SE" sz="80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" kern="1200" dirty="0"/>
            <a:t>Målet är att deltagaren får varaktig anställning.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sv-SE" sz="800" kern="1200" dirty="0"/>
          </a:br>
          <a:r>
            <a:rPr lang="sv-SE" sz="800" kern="1200" dirty="0"/>
            <a:t>Max 6 månader</a:t>
          </a:r>
        </a:p>
      </dsp:txBody>
      <dsp:txXfrm>
        <a:off x="5209773" y="1035045"/>
        <a:ext cx="1411894" cy="16073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4E04B-E651-4647-A300-2AFAE441B118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27053-A168-41C7-8F57-9601F9EF86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8300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6206B-CE5A-4CA3-BD34-3451FD0BA690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3CAE6-3546-4A01-BBE9-044D7CD2D8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4161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3CAE6-3546-4A01-BBE9-044D7CD2D89D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1788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040633">
              <a:defRPr/>
            </a:pPr>
            <a:fld id="{0763CAE6-3546-4A01-BBE9-044D7CD2D89D}" type="slidenum">
              <a:rPr lang="sv-SE">
                <a:solidFill>
                  <a:prstClr val="black"/>
                </a:solidFill>
                <a:latin typeface="Calibri"/>
              </a:rPr>
              <a:pPr defTabSz="1040633">
                <a:defRPr/>
              </a:pPr>
              <a:t>5</a:t>
            </a:fld>
            <a:endParaRPr lang="sv-SE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7469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3CAE6-3546-4A01-BBE9-044D7CD2D89D}" type="slidenum">
              <a:rPr lang="sv-SE" smtClean="0"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1855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9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3CAE6-3546-4A01-BBE9-044D7CD2D89D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96427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3CAE6-3546-4A01-BBE9-044D7CD2D89D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05218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3CAE6-3546-4A01-BBE9-044D7CD2D89D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9362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tshållare för bild 14">
            <a:extLst>
              <a:ext uri="{FF2B5EF4-FFF2-40B4-BE49-F238E27FC236}">
                <a16:creationId xmlns:a16="http://schemas.microsoft.com/office/drawing/2014/main" id="{9008CFDE-FAFA-445A-900C-E639E946303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1288" y="0"/>
            <a:ext cx="9002712" cy="462736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2024-01-31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4" name="Af_logotyp_gron-bla_cmyk.pdf" descr="Logotyp Arbetsförmedlingen">
            <a:extLst>
              <a:ext uri="{FF2B5EF4-FFF2-40B4-BE49-F238E27FC236}">
                <a16:creationId xmlns:a16="http://schemas.microsoft.com/office/drawing/2014/main" id="{D7B21F88-959F-4910-A6A8-8308C96367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62898" y="4769689"/>
            <a:ext cx="1904123" cy="231484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Rubrik 1">
            <a:extLst>
              <a:ext uri="{FF2B5EF4-FFF2-40B4-BE49-F238E27FC236}">
                <a16:creationId xmlns:a16="http://schemas.microsoft.com/office/drawing/2014/main" id="{267612FB-7BE0-4484-8F22-D168115714C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1859" y="3117860"/>
            <a:ext cx="5328000" cy="756000"/>
          </a:xfrm>
          <a:solidFill>
            <a:schemeClr val="accent1">
              <a:alpha val="90000"/>
            </a:schemeClr>
          </a:solidFill>
        </p:spPr>
        <p:txBody>
          <a:bodyPr tIns="180000" bIns="0" anchor="b" anchorCtr="0">
            <a:noAutofit/>
          </a:bodyPr>
          <a:lstStyle>
            <a:lvl1pPr marL="360000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16" name="Underrubrik 2">
            <a:extLst>
              <a:ext uri="{FF2B5EF4-FFF2-40B4-BE49-F238E27FC236}">
                <a16:creationId xmlns:a16="http://schemas.microsoft.com/office/drawing/2014/main" id="{FA376D43-EDFE-4919-9B06-4887B9BEABE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1859" y="3875680"/>
            <a:ext cx="5328000" cy="756000"/>
          </a:xfrm>
          <a:solidFill>
            <a:schemeClr val="accent1">
              <a:alpha val="90000"/>
            </a:schemeClr>
          </a:solidFill>
        </p:spPr>
        <p:txBody>
          <a:bodyPr bIns="180000" anchor="t">
            <a:noAutofit/>
          </a:bodyPr>
          <a:lstStyle>
            <a:lvl1pPr marL="360000" indent="0" algn="l">
              <a:lnSpc>
                <a:spcPct val="100000"/>
              </a:lnSpc>
              <a:spcBef>
                <a:spcPts val="0"/>
              </a:spcBef>
              <a:buNone/>
              <a:defRPr sz="2800" u="none" baseline="0">
                <a:solidFill>
                  <a:schemeClr val="bg1"/>
                </a:solidFill>
                <a:uFill>
                  <a:solidFill>
                    <a:schemeClr val="accent2"/>
                  </a:solidFill>
                </a:u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dirty="0"/>
              <a:t>Klicka här för att ändra format på underrubrik i bakgrunden</a:t>
            </a:r>
          </a:p>
        </p:txBody>
      </p:sp>
      <p:sp>
        <p:nvSpPr>
          <p:cNvPr id="9" name="Rektangel">
            <a:extLst>
              <a:ext uri="{FF2B5EF4-FFF2-40B4-BE49-F238E27FC236}">
                <a16:creationId xmlns:a16="http://schemas.microsoft.com/office/drawing/2014/main" id="{760EBD53-0F55-48D8-828F-BADF317A0748}"/>
              </a:ext>
            </a:extLst>
          </p:cNvPr>
          <p:cNvSpPr/>
          <p:nvPr userDrawn="1"/>
        </p:nvSpPr>
        <p:spPr>
          <a:xfrm>
            <a:off x="0" y="0"/>
            <a:ext cx="145034" cy="5148000"/>
          </a:xfrm>
          <a:prstGeom prst="rect">
            <a:avLst/>
          </a:prstGeom>
          <a:solidFill>
            <a:srgbClr val="95C23D"/>
          </a:solidFill>
          <a:ln w="12700">
            <a:solidFill>
              <a:srgbClr val="95C23D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/>
          </a:p>
        </p:txBody>
      </p:sp>
    </p:spTree>
    <p:extLst>
      <p:ext uri="{BB962C8B-B14F-4D97-AF65-F5344CB8AC3E}">
        <p14:creationId xmlns:p14="http://schemas.microsoft.com/office/powerpoint/2010/main" val="616414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sido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3629210" cy="675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5043" y="1809000"/>
            <a:ext cx="3629210" cy="2565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9F9D8310-07EE-461E-BA96-295DFFBC966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72000" y="-2"/>
            <a:ext cx="4572000" cy="4680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4541784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75043" y="810899"/>
            <a:ext cx="7422784" cy="3087706"/>
          </a:xfrm>
          <a:prstGeom prst="rect">
            <a:avLst/>
          </a:prstGeom>
        </p:spPr>
        <p:txBody>
          <a:bodyPr anchor="ctr"/>
          <a:lstStyle>
            <a:lvl1pPr algn="ctr">
              <a:defRPr sz="2400" b="1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0844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5813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förtec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7">
            <a:extLst>
              <a:ext uri="{FF2B5EF4-FFF2-40B4-BE49-F238E27FC236}">
                <a16:creationId xmlns:a16="http://schemas.microsoft.com/office/drawing/2014/main" id="{FB83FAFF-EED2-4BB2-B3CE-D5D395077B1C}"/>
              </a:ext>
            </a:extLst>
          </p:cNvPr>
          <p:cNvSpPr/>
          <p:nvPr userDrawn="1"/>
        </p:nvSpPr>
        <p:spPr>
          <a:xfrm>
            <a:off x="0" y="0"/>
            <a:ext cx="4271553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14230" y="2234250"/>
            <a:ext cx="3657323" cy="67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Innehållsförteckning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4368616" y="0"/>
            <a:ext cx="3629210" cy="4374000"/>
          </a:xfrm>
          <a:prstGeom prst="rect">
            <a:avLst/>
          </a:prstGeom>
        </p:spPr>
        <p:txBody>
          <a:bodyPr anchor="ctr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Linje">
            <a:extLst>
              <a:ext uri="{FF2B5EF4-FFF2-40B4-BE49-F238E27FC236}">
                <a16:creationId xmlns:a16="http://schemas.microsoft.com/office/drawing/2014/main" id="{55D631E8-9485-45FA-8CC3-F420D736C613}"/>
              </a:ext>
            </a:extLst>
          </p:cNvPr>
          <p:cNvSpPr/>
          <p:nvPr userDrawn="1"/>
        </p:nvSpPr>
        <p:spPr>
          <a:xfrm>
            <a:off x="614230" y="2909250"/>
            <a:ext cx="3383004" cy="0"/>
          </a:xfrm>
          <a:prstGeom prst="line">
            <a:avLst/>
          </a:prstGeom>
          <a:ln w="79375">
            <a:solidFill>
              <a:srgbClr val="95C23D"/>
            </a:solidFill>
          </a:ln>
        </p:spPr>
        <p:txBody>
          <a:bodyPr lIns="17144" tIns="17144" rIns="17144" bIns="17144"/>
          <a:lstStyle/>
          <a:p>
            <a:pPr>
              <a:spcBef>
                <a:spcPts val="750"/>
              </a:spcBef>
              <a:defRPr sz="7500" b="0"/>
            </a:pPr>
            <a:endParaRPr sz="2813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622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tshållare för bild 14">
            <a:extLst>
              <a:ext uri="{FF2B5EF4-FFF2-40B4-BE49-F238E27FC236}">
                <a16:creationId xmlns:a16="http://schemas.microsoft.com/office/drawing/2014/main" id="{9008CFDE-FAFA-445A-900C-E639E946303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1288" y="0"/>
            <a:ext cx="9002712" cy="4627360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2024-01-31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4" name="Af_logotyp_gron-bla_cmyk.pdf" descr="Logotyp Arbetsförmedlingen">
            <a:extLst>
              <a:ext uri="{FF2B5EF4-FFF2-40B4-BE49-F238E27FC236}">
                <a16:creationId xmlns:a16="http://schemas.microsoft.com/office/drawing/2014/main" id="{D7B21F88-959F-4910-A6A8-8308C96367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62898" y="4769689"/>
            <a:ext cx="1904123" cy="231484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Rubrik 1">
            <a:extLst>
              <a:ext uri="{FF2B5EF4-FFF2-40B4-BE49-F238E27FC236}">
                <a16:creationId xmlns:a16="http://schemas.microsoft.com/office/drawing/2014/main" id="{267612FB-7BE0-4484-8F22-D168115714C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1859" y="3117860"/>
            <a:ext cx="5328000" cy="756000"/>
          </a:xfrm>
          <a:solidFill>
            <a:schemeClr val="accent1">
              <a:alpha val="90000"/>
            </a:schemeClr>
          </a:solidFill>
        </p:spPr>
        <p:txBody>
          <a:bodyPr tIns="180000" bIns="0" anchor="b" anchorCtr="0">
            <a:noAutofit/>
          </a:bodyPr>
          <a:lstStyle>
            <a:lvl1pPr marL="360000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16" name="Underrubrik 2">
            <a:extLst>
              <a:ext uri="{FF2B5EF4-FFF2-40B4-BE49-F238E27FC236}">
                <a16:creationId xmlns:a16="http://schemas.microsoft.com/office/drawing/2014/main" id="{FA376D43-EDFE-4919-9B06-4887B9BEABE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1859" y="3875680"/>
            <a:ext cx="5328000" cy="756000"/>
          </a:xfrm>
          <a:solidFill>
            <a:schemeClr val="accent1">
              <a:alpha val="90000"/>
            </a:schemeClr>
          </a:solidFill>
        </p:spPr>
        <p:txBody>
          <a:bodyPr bIns="180000" anchor="t">
            <a:noAutofit/>
          </a:bodyPr>
          <a:lstStyle>
            <a:lvl1pPr marL="360000" indent="0" algn="l">
              <a:lnSpc>
                <a:spcPct val="100000"/>
              </a:lnSpc>
              <a:spcBef>
                <a:spcPts val="0"/>
              </a:spcBef>
              <a:buNone/>
              <a:defRPr sz="2800" u="none" baseline="0">
                <a:solidFill>
                  <a:schemeClr val="bg1"/>
                </a:solidFill>
                <a:uFill>
                  <a:solidFill>
                    <a:schemeClr val="accent2"/>
                  </a:solidFill>
                </a:u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dirty="0"/>
              <a:t>Klicka här för att ändra format på underrubrik i bakgrunden</a:t>
            </a:r>
          </a:p>
        </p:txBody>
      </p:sp>
      <p:sp>
        <p:nvSpPr>
          <p:cNvPr id="9" name="Rektangel">
            <a:extLst>
              <a:ext uri="{FF2B5EF4-FFF2-40B4-BE49-F238E27FC236}">
                <a16:creationId xmlns:a16="http://schemas.microsoft.com/office/drawing/2014/main" id="{760EBD53-0F55-48D8-828F-BADF317A0748}"/>
              </a:ext>
            </a:extLst>
          </p:cNvPr>
          <p:cNvSpPr/>
          <p:nvPr userDrawn="1"/>
        </p:nvSpPr>
        <p:spPr>
          <a:xfrm>
            <a:off x="0" y="0"/>
            <a:ext cx="145034" cy="5148000"/>
          </a:xfrm>
          <a:prstGeom prst="rect">
            <a:avLst/>
          </a:prstGeom>
          <a:solidFill>
            <a:srgbClr val="95C23D"/>
          </a:solidFill>
          <a:ln w="12700">
            <a:solidFill>
              <a:srgbClr val="95C23D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/>
          </a:p>
        </p:txBody>
      </p:sp>
    </p:spTree>
    <p:extLst>
      <p:ext uri="{BB962C8B-B14F-4D97-AF65-F5344CB8AC3E}">
        <p14:creationId xmlns:p14="http://schemas.microsoft.com/office/powerpoint/2010/main" val="930055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indel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">
            <a:extLst>
              <a:ext uri="{FF2B5EF4-FFF2-40B4-BE49-F238E27FC236}">
                <a16:creationId xmlns:a16="http://schemas.microsoft.com/office/drawing/2014/main" id="{F99A23EF-2D3B-49BE-9507-9E3F27D33C32}"/>
              </a:ext>
            </a:extLst>
          </p:cNvPr>
          <p:cNvSpPr txBox="1"/>
          <p:nvPr userDrawn="1"/>
        </p:nvSpPr>
        <p:spPr>
          <a:xfrm>
            <a:off x="145034" y="0"/>
            <a:ext cx="9001125" cy="5148000"/>
          </a:xfrm>
          <a:prstGeom prst="rect">
            <a:avLst/>
          </a:prstGeom>
          <a:solidFill>
            <a:schemeClr val="accent1">
              <a:alpha val="89994"/>
            </a:schemeClr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numCol="1" anchor="t">
            <a:normAutofit/>
          </a:bodyPr>
          <a:lstStyle>
            <a:lvl1pPr>
              <a:defRPr sz="8000"/>
            </a:lvl1pPr>
          </a:lstStyle>
          <a:p>
            <a:r>
              <a:rPr sz="3000" dirty="0">
                <a:solidFill>
                  <a:schemeClr val="bg1"/>
                </a:solidFill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769533" y="1448707"/>
            <a:ext cx="5752125" cy="967429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ctr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750046" y="2833148"/>
            <a:ext cx="5750498" cy="77422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2024-01-31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5501888" y="46669"/>
            <a:ext cx="3600000" cy="81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">
            <a:extLst>
              <a:ext uri="{FF2B5EF4-FFF2-40B4-BE49-F238E27FC236}">
                <a16:creationId xmlns:a16="http://schemas.microsoft.com/office/drawing/2014/main" id="{09EEB4A7-73F5-424C-B9D8-171947E8F7C7}"/>
              </a:ext>
            </a:extLst>
          </p:cNvPr>
          <p:cNvSpPr/>
          <p:nvPr userDrawn="1"/>
        </p:nvSpPr>
        <p:spPr>
          <a:xfrm>
            <a:off x="0" y="0"/>
            <a:ext cx="145034" cy="514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/>
          </a:p>
        </p:txBody>
      </p:sp>
      <p:pic>
        <p:nvPicPr>
          <p:cNvPr id="17" name="Af_logotyp_gron-vit_cmyk.pdf" descr="Logotyp Arbetsförmedlingen">
            <a:extLst>
              <a:ext uri="{FF2B5EF4-FFF2-40B4-BE49-F238E27FC236}">
                <a16:creationId xmlns:a16="http://schemas.microsoft.com/office/drawing/2014/main" id="{E358DED3-1A48-46FC-8C3C-7BD67E52F3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62898" y="4769689"/>
            <a:ext cx="1904122" cy="231483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Linje">
            <a:extLst>
              <a:ext uri="{FF2B5EF4-FFF2-40B4-BE49-F238E27FC236}">
                <a16:creationId xmlns:a16="http://schemas.microsoft.com/office/drawing/2014/main" id="{381FC687-285F-4BC0-9D82-48F99C570DB9}"/>
              </a:ext>
            </a:extLst>
          </p:cNvPr>
          <p:cNvSpPr/>
          <p:nvPr userDrawn="1"/>
        </p:nvSpPr>
        <p:spPr>
          <a:xfrm>
            <a:off x="3566160" y="2659532"/>
            <a:ext cx="2076994" cy="0"/>
          </a:xfrm>
          <a:prstGeom prst="line">
            <a:avLst/>
          </a:prstGeom>
          <a:ln w="76200">
            <a:solidFill>
              <a:srgbClr val="95C23D"/>
            </a:solidFill>
          </a:ln>
        </p:spPr>
        <p:txBody>
          <a:bodyPr lIns="17144" tIns="17144" rIns="17144" bIns="17144"/>
          <a:lstStyle/>
          <a:p>
            <a:pPr>
              <a:spcBef>
                <a:spcPts val="750"/>
              </a:spcBef>
              <a:defRPr sz="7500" b="0"/>
            </a:pPr>
            <a:endParaRPr sz="2813"/>
          </a:p>
        </p:txBody>
      </p:sp>
    </p:spTree>
    <p:extLst>
      <p:ext uri="{BB962C8B-B14F-4D97-AF65-F5344CB8AC3E}">
        <p14:creationId xmlns:p14="http://schemas.microsoft.com/office/powerpoint/2010/main" val="20562319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711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">
            <a:extLst>
              <a:ext uri="{FF2B5EF4-FFF2-40B4-BE49-F238E27FC236}">
                <a16:creationId xmlns:a16="http://schemas.microsoft.com/office/drawing/2014/main" id="{F99A23EF-2D3B-49BE-9507-9E3F27D33C32}"/>
              </a:ext>
            </a:extLst>
          </p:cNvPr>
          <p:cNvSpPr txBox="1"/>
          <p:nvPr userDrawn="1"/>
        </p:nvSpPr>
        <p:spPr>
          <a:xfrm>
            <a:off x="145034" y="0"/>
            <a:ext cx="9001125" cy="5148000"/>
          </a:xfrm>
          <a:prstGeom prst="rect">
            <a:avLst/>
          </a:prstGeom>
          <a:solidFill>
            <a:schemeClr val="accent1">
              <a:alpha val="89994"/>
            </a:schemeClr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numCol="1" anchor="t">
            <a:normAutofit/>
          </a:bodyPr>
          <a:lstStyle>
            <a:lvl1pPr>
              <a:defRPr sz="8000"/>
            </a:lvl1pPr>
          </a:lstStyle>
          <a:p>
            <a:r>
              <a:rPr sz="3000" dirty="0">
                <a:solidFill>
                  <a:schemeClr val="bg1"/>
                </a:solidFill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566160" y="1773335"/>
            <a:ext cx="2076994" cy="511901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ctr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2024-01-31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5501888" y="46669"/>
            <a:ext cx="3600000" cy="81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">
            <a:extLst>
              <a:ext uri="{FF2B5EF4-FFF2-40B4-BE49-F238E27FC236}">
                <a16:creationId xmlns:a16="http://schemas.microsoft.com/office/drawing/2014/main" id="{09EEB4A7-73F5-424C-B9D8-171947E8F7C7}"/>
              </a:ext>
            </a:extLst>
          </p:cNvPr>
          <p:cNvSpPr/>
          <p:nvPr userDrawn="1"/>
        </p:nvSpPr>
        <p:spPr>
          <a:xfrm>
            <a:off x="0" y="0"/>
            <a:ext cx="145034" cy="5148000"/>
          </a:xfrm>
          <a:prstGeom prst="rect">
            <a:avLst/>
          </a:prstGeom>
          <a:solidFill>
            <a:srgbClr val="95C23D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/>
          </a:p>
        </p:txBody>
      </p:sp>
      <p:sp>
        <p:nvSpPr>
          <p:cNvPr id="16" name="Linje">
            <a:extLst>
              <a:ext uri="{FF2B5EF4-FFF2-40B4-BE49-F238E27FC236}">
                <a16:creationId xmlns:a16="http://schemas.microsoft.com/office/drawing/2014/main" id="{6285B20E-992A-41EA-A8BD-04B7B292C1C1}"/>
              </a:ext>
            </a:extLst>
          </p:cNvPr>
          <p:cNvSpPr/>
          <p:nvPr userDrawn="1"/>
        </p:nvSpPr>
        <p:spPr>
          <a:xfrm>
            <a:off x="3566160" y="2659532"/>
            <a:ext cx="2076994" cy="0"/>
          </a:xfrm>
          <a:prstGeom prst="line">
            <a:avLst/>
          </a:prstGeom>
          <a:ln w="76200">
            <a:solidFill>
              <a:srgbClr val="95C23D"/>
            </a:solidFill>
          </a:ln>
        </p:spPr>
        <p:txBody>
          <a:bodyPr lIns="17144" tIns="17144" rIns="17144" bIns="17144"/>
          <a:lstStyle/>
          <a:p>
            <a:pPr>
              <a:spcBef>
                <a:spcPts val="750"/>
              </a:spcBef>
              <a:defRPr sz="7500" b="0"/>
            </a:pPr>
            <a:endParaRPr sz="2813"/>
          </a:p>
        </p:txBody>
      </p:sp>
      <p:pic>
        <p:nvPicPr>
          <p:cNvPr id="17" name="Af_logotyp_gron-vit_cmyk.pdf" descr="Logotyp Arbetsförmedlingen">
            <a:extLst>
              <a:ext uri="{FF2B5EF4-FFF2-40B4-BE49-F238E27FC236}">
                <a16:creationId xmlns:a16="http://schemas.microsoft.com/office/drawing/2014/main" id="{E358DED3-1A48-46FC-8C3C-7BD67E52F3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62898" y="4769689"/>
            <a:ext cx="1904122" cy="23148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97280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711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2024-01-31</a:t>
            </a:fld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5501888" y="46669"/>
            <a:ext cx="3600000" cy="81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1" name="Rektangel">
            <a:extLst>
              <a:ext uri="{FF2B5EF4-FFF2-40B4-BE49-F238E27FC236}">
                <a16:creationId xmlns:a16="http://schemas.microsoft.com/office/drawing/2014/main" id="{09EEB4A7-73F5-424C-B9D8-171947E8F7C7}"/>
              </a:ext>
            </a:extLst>
          </p:cNvPr>
          <p:cNvSpPr/>
          <p:nvPr userDrawn="1"/>
        </p:nvSpPr>
        <p:spPr>
          <a:xfrm>
            <a:off x="0" y="0"/>
            <a:ext cx="145034" cy="51480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accent2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/>
          </a:p>
        </p:txBody>
      </p:sp>
      <p:pic>
        <p:nvPicPr>
          <p:cNvPr id="7" name="Af_logotyp_gron-bla_cmyk.pdf" descr="Logotyp Arbetsförmedlingen">
            <a:extLst>
              <a:ext uri="{FF2B5EF4-FFF2-40B4-BE49-F238E27FC236}">
                <a16:creationId xmlns:a16="http://schemas.microsoft.com/office/drawing/2014/main" id="{4C66E104-8012-4E04-8FB5-CF2BC8ED59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62898" y="4769689"/>
            <a:ext cx="1904123" cy="231484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5B67E80F-D6B7-4504-A852-22DBDB11152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69533" y="1448707"/>
            <a:ext cx="5752125" cy="967429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ctr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12" name="Underrubrik 2">
            <a:extLst>
              <a:ext uri="{FF2B5EF4-FFF2-40B4-BE49-F238E27FC236}">
                <a16:creationId xmlns:a16="http://schemas.microsoft.com/office/drawing/2014/main" id="{13DB928C-EB16-470A-B60F-FBB40AD6B04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50046" y="2833148"/>
            <a:ext cx="5750498" cy="77422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14" name="Linje">
            <a:extLst>
              <a:ext uri="{FF2B5EF4-FFF2-40B4-BE49-F238E27FC236}">
                <a16:creationId xmlns:a16="http://schemas.microsoft.com/office/drawing/2014/main" id="{326BA6EA-4594-467D-8834-6E5F4807FFDB}"/>
              </a:ext>
            </a:extLst>
          </p:cNvPr>
          <p:cNvSpPr/>
          <p:nvPr userDrawn="1"/>
        </p:nvSpPr>
        <p:spPr>
          <a:xfrm>
            <a:off x="3566160" y="2659532"/>
            <a:ext cx="2076994" cy="0"/>
          </a:xfrm>
          <a:prstGeom prst="line">
            <a:avLst/>
          </a:prstGeom>
          <a:ln w="76200">
            <a:solidFill>
              <a:srgbClr val="95C23D"/>
            </a:solidFill>
          </a:ln>
        </p:spPr>
        <p:txBody>
          <a:bodyPr lIns="17144" tIns="17144" rIns="17144" bIns="17144"/>
          <a:lstStyle/>
          <a:p>
            <a:pPr>
              <a:spcBef>
                <a:spcPts val="750"/>
              </a:spcBef>
              <a:defRPr sz="7500" b="0"/>
            </a:pPr>
            <a:endParaRPr sz="2813"/>
          </a:p>
        </p:txBody>
      </p:sp>
    </p:spTree>
    <p:extLst>
      <p:ext uri="{BB962C8B-B14F-4D97-AF65-F5344CB8AC3E}">
        <p14:creationId xmlns:p14="http://schemas.microsoft.com/office/powerpoint/2010/main" val="21466552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7422784" cy="675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6002" y="1808999"/>
            <a:ext cx="7421825" cy="287235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2024-01-31</a:t>
            </a:fld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0594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7422784" cy="675000"/>
          </a:xfrm>
          <a:prstGeom prst="rect">
            <a:avLst/>
          </a:prstGeom>
        </p:spPr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4368617" y="1809000"/>
            <a:ext cx="3629210" cy="2565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ADA2774-EC9D-4E33-A1C8-81537CDAC07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75043" y="1809000"/>
            <a:ext cx="3629210" cy="2565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679006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indel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">
            <a:extLst>
              <a:ext uri="{FF2B5EF4-FFF2-40B4-BE49-F238E27FC236}">
                <a16:creationId xmlns:a16="http://schemas.microsoft.com/office/drawing/2014/main" id="{F99A23EF-2D3B-49BE-9507-9E3F27D33C32}"/>
              </a:ext>
            </a:extLst>
          </p:cNvPr>
          <p:cNvSpPr txBox="1"/>
          <p:nvPr userDrawn="1"/>
        </p:nvSpPr>
        <p:spPr>
          <a:xfrm>
            <a:off x="145034" y="0"/>
            <a:ext cx="9001125" cy="5148000"/>
          </a:xfrm>
          <a:prstGeom prst="rect">
            <a:avLst/>
          </a:prstGeom>
          <a:solidFill>
            <a:schemeClr val="accent1">
              <a:alpha val="89994"/>
            </a:schemeClr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numCol="1" anchor="t">
            <a:normAutofit/>
          </a:bodyPr>
          <a:lstStyle>
            <a:lvl1pPr>
              <a:defRPr sz="8000"/>
            </a:lvl1pPr>
          </a:lstStyle>
          <a:p>
            <a:r>
              <a:rPr sz="3000" dirty="0">
                <a:solidFill>
                  <a:schemeClr val="bg1"/>
                </a:solidFill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769533" y="1448707"/>
            <a:ext cx="5752125" cy="967429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ctr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750046" y="2833148"/>
            <a:ext cx="5750498" cy="77422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2024-01-31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5501888" y="46669"/>
            <a:ext cx="3600000" cy="81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">
            <a:extLst>
              <a:ext uri="{FF2B5EF4-FFF2-40B4-BE49-F238E27FC236}">
                <a16:creationId xmlns:a16="http://schemas.microsoft.com/office/drawing/2014/main" id="{09EEB4A7-73F5-424C-B9D8-171947E8F7C7}"/>
              </a:ext>
            </a:extLst>
          </p:cNvPr>
          <p:cNvSpPr/>
          <p:nvPr userDrawn="1"/>
        </p:nvSpPr>
        <p:spPr>
          <a:xfrm>
            <a:off x="0" y="0"/>
            <a:ext cx="145034" cy="514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/>
          </a:p>
        </p:txBody>
      </p:sp>
      <p:pic>
        <p:nvPicPr>
          <p:cNvPr id="17" name="Af_logotyp_gron-vit_cmyk.pdf" descr="Logotyp Arbetsförmedlingen">
            <a:extLst>
              <a:ext uri="{FF2B5EF4-FFF2-40B4-BE49-F238E27FC236}">
                <a16:creationId xmlns:a16="http://schemas.microsoft.com/office/drawing/2014/main" id="{E358DED3-1A48-46FC-8C3C-7BD67E52F3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62898" y="4769689"/>
            <a:ext cx="1904122" cy="231483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Linje">
            <a:extLst>
              <a:ext uri="{FF2B5EF4-FFF2-40B4-BE49-F238E27FC236}">
                <a16:creationId xmlns:a16="http://schemas.microsoft.com/office/drawing/2014/main" id="{381FC687-285F-4BC0-9D82-48F99C570DB9}"/>
              </a:ext>
            </a:extLst>
          </p:cNvPr>
          <p:cNvSpPr/>
          <p:nvPr userDrawn="1"/>
        </p:nvSpPr>
        <p:spPr>
          <a:xfrm>
            <a:off x="3566160" y="2659532"/>
            <a:ext cx="2076994" cy="0"/>
          </a:xfrm>
          <a:prstGeom prst="line">
            <a:avLst/>
          </a:prstGeom>
          <a:ln w="76200">
            <a:solidFill>
              <a:srgbClr val="95C23D"/>
            </a:solidFill>
          </a:ln>
        </p:spPr>
        <p:txBody>
          <a:bodyPr lIns="17144" tIns="17144" rIns="17144" bIns="17144"/>
          <a:lstStyle/>
          <a:p>
            <a:pPr>
              <a:spcBef>
                <a:spcPts val="750"/>
              </a:spcBef>
              <a:defRPr sz="7500" b="0"/>
            </a:pPr>
            <a:endParaRPr sz="2813"/>
          </a:p>
        </p:txBody>
      </p:sp>
    </p:spTree>
    <p:extLst>
      <p:ext uri="{BB962C8B-B14F-4D97-AF65-F5344CB8AC3E}">
        <p14:creationId xmlns:p14="http://schemas.microsoft.com/office/powerpoint/2010/main" val="762937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711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, högre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75043" y="324281"/>
            <a:ext cx="7422784" cy="675000"/>
          </a:xfrm>
          <a:prstGeom prst="rect">
            <a:avLst/>
          </a:prstGeom>
        </p:spPr>
        <p:txBody>
          <a:bodyPr anchor="t"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6002" y="1080000"/>
            <a:ext cx="7421825" cy="3420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18078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vå innehållsdelar, högre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75043" y="324000"/>
            <a:ext cx="7422784" cy="675000"/>
          </a:xfrm>
          <a:prstGeom prst="rect">
            <a:avLst/>
          </a:prstGeom>
        </p:spPr>
        <p:txBody>
          <a:bodyPr anchor="t"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5043" y="1079999"/>
            <a:ext cx="3629210" cy="3420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4368616" y="1079999"/>
            <a:ext cx="3629210" cy="3420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608612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7422784" cy="675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4365266" y="1809000"/>
            <a:ext cx="3628800" cy="2565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bild 6"/>
          <p:cNvSpPr>
            <a:spLocks noGrp="1"/>
          </p:cNvSpPr>
          <p:nvPr>
            <p:ph type="pic" sz="quarter" idx="14"/>
          </p:nvPr>
        </p:nvSpPr>
        <p:spPr>
          <a:xfrm>
            <a:off x="575042" y="1809000"/>
            <a:ext cx="3628800" cy="2565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sv-SE" dirty="0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9117839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sido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3629210" cy="675000"/>
          </a:xfrm>
          <a:prstGeom prst="rect">
            <a:avLst/>
          </a:prstGeom>
        </p:spPr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5043" y="1809000"/>
            <a:ext cx="3629210" cy="2565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9F9D8310-07EE-461E-BA96-295DFFBC966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72000" y="-2"/>
            <a:ext cx="4572000" cy="4680000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75512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75043" y="810899"/>
            <a:ext cx="7422784" cy="3087706"/>
          </a:xfrm>
          <a:prstGeom prst="rect">
            <a:avLst/>
          </a:prstGeom>
        </p:spPr>
        <p:txBody>
          <a:bodyPr anchor="ctr"/>
          <a:lstStyle>
            <a:lvl1pPr algn="ctr">
              <a:defRPr sz="2400" b="1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79872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18817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sförtec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7">
            <a:extLst>
              <a:ext uri="{FF2B5EF4-FFF2-40B4-BE49-F238E27FC236}">
                <a16:creationId xmlns:a16="http://schemas.microsoft.com/office/drawing/2014/main" id="{FB83FAFF-EED2-4BB2-B3CE-D5D395077B1C}"/>
              </a:ext>
            </a:extLst>
          </p:cNvPr>
          <p:cNvSpPr/>
          <p:nvPr userDrawn="1"/>
        </p:nvSpPr>
        <p:spPr>
          <a:xfrm>
            <a:off x="0" y="0"/>
            <a:ext cx="4271553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14230" y="2234250"/>
            <a:ext cx="3657323" cy="67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Innehållsförteckning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4368616" y="0"/>
            <a:ext cx="3629210" cy="4374000"/>
          </a:xfrm>
          <a:prstGeom prst="rect">
            <a:avLst/>
          </a:prstGeom>
        </p:spPr>
        <p:txBody>
          <a:bodyPr anchor="ctr"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9" name="Linje">
            <a:extLst>
              <a:ext uri="{FF2B5EF4-FFF2-40B4-BE49-F238E27FC236}">
                <a16:creationId xmlns:a16="http://schemas.microsoft.com/office/drawing/2014/main" id="{55D631E8-9485-45FA-8CC3-F420D736C613}"/>
              </a:ext>
            </a:extLst>
          </p:cNvPr>
          <p:cNvSpPr/>
          <p:nvPr userDrawn="1"/>
        </p:nvSpPr>
        <p:spPr>
          <a:xfrm>
            <a:off x="614230" y="2909250"/>
            <a:ext cx="3383004" cy="0"/>
          </a:xfrm>
          <a:prstGeom prst="line">
            <a:avLst/>
          </a:prstGeom>
          <a:ln w="79375">
            <a:solidFill>
              <a:srgbClr val="95C23D"/>
            </a:solidFill>
          </a:ln>
        </p:spPr>
        <p:txBody>
          <a:bodyPr lIns="17144" tIns="17144" rIns="17144" bIns="17144"/>
          <a:lstStyle/>
          <a:p>
            <a:pPr>
              <a:spcBef>
                <a:spcPts val="750"/>
              </a:spcBef>
              <a:defRPr sz="7500" b="0"/>
            </a:pPr>
            <a:endParaRPr sz="2813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5656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tshållare för bild 14">
            <a:extLst>
              <a:ext uri="{FF2B5EF4-FFF2-40B4-BE49-F238E27FC236}">
                <a16:creationId xmlns:a16="http://schemas.microsoft.com/office/drawing/2014/main" id="{9008CFDE-FAFA-445A-900C-E639E946303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1288" y="0"/>
            <a:ext cx="9002712" cy="4627360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Rektangel">
            <a:extLst>
              <a:ext uri="{FF2B5EF4-FFF2-40B4-BE49-F238E27FC236}">
                <a16:creationId xmlns:a16="http://schemas.microsoft.com/office/drawing/2014/main" id="{09EEB4A7-73F5-424C-B9D8-171947E8F7C7}"/>
              </a:ext>
            </a:extLst>
          </p:cNvPr>
          <p:cNvSpPr/>
          <p:nvPr userDrawn="1"/>
        </p:nvSpPr>
        <p:spPr>
          <a:xfrm>
            <a:off x="-3175" y="-9525"/>
            <a:ext cx="145034" cy="5162550"/>
          </a:xfrm>
          <a:prstGeom prst="rect">
            <a:avLst/>
          </a:prstGeom>
          <a:solidFill>
            <a:schemeClr val="accent2"/>
          </a:solidFill>
          <a:ln w="12700">
            <a:solidFill>
              <a:srgbClr val="95C23D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/>
          </a:p>
        </p:txBody>
      </p:sp>
      <p:pic>
        <p:nvPicPr>
          <p:cNvPr id="14" name="Af_logotyp_gron-bla_cmyk.pdf" descr="Logotyp Arbetsförmedlingen">
            <a:extLst>
              <a:ext uri="{FF2B5EF4-FFF2-40B4-BE49-F238E27FC236}">
                <a16:creationId xmlns:a16="http://schemas.microsoft.com/office/drawing/2014/main" id="{D7B21F88-959F-4910-A6A8-8308C96367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62898" y="4769689"/>
            <a:ext cx="1904123" cy="231484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Rubrik 1">
            <a:extLst>
              <a:ext uri="{FF2B5EF4-FFF2-40B4-BE49-F238E27FC236}">
                <a16:creationId xmlns:a16="http://schemas.microsoft.com/office/drawing/2014/main" id="{267612FB-7BE0-4484-8F22-D168115714C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1859" y="3117860"/>
            <a:ext cx="6012000" cy="756000"/>
          </a:xfrm>
          <a:solidFill>
            <a:schemeClr val="accent1">
              <a:alpha val="90000"/>
            </a:schemeClr>
          </a:solidFill>
        </p:spPr>
        <p:txBody>
          <a:bodyPr tIns="180000" bIns="0" anchor="b" anchorCtr="0">
            <a:noAutofit/>
          </a:bodyPr>
          <a:lstStyle>
            <a:lvl1pPr marL="360000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16" name="Underrubrik 2">
            <a:extLst>
              <a:ext uri="{FF2B5EF4-FFF2-40B4-BE49-F238E27FC236}">
                <a16:creationId xmlns:a16="http://schemas.microsoft.com/office/drawing/2014/main" id="{FA376D43-EDFE-4919-9B06-4887B9BEABE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1859" y="3875680"/>
            <a:ext cx="6012000" cy="756000"/>
          </a:xfrm>
          <a:solidFill>
            <a:schemeClr val="accent1">
              <a:alpha val="90000"/>
            </a:schemeClr>
          </a:solidFill>
        </p:spPr>
        <p:txBody>
          <a:bodyPr bIns="180000" anchor="t">
            <a:noAutofit/>
          </a:bodyPr>
          <a:lstStyle>
            <a:lvl1pPr marL="360000" indent="0" algn="l">
              <a:lnSpc>
                <a:spcPct val="100000"/>
              </a:lnSpc>
              <a:spcBef>
                <a:spcPts val="0"/>
              </a:spcBef>
              <a:buNone/>
              <a:defRPr sz="2800" u="none" baseline="0">
                <a:solidFill>
                  <a:schemeClr val="bg1"/>
                </a:solidFill>
                <a:uFill>
                  <a:solidFill>
                    <a:schemeClr val="accent2"/>
                  </a:solidFill>
                </a:u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21120896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indel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769533" y="1448707"/>
            <a:ext cx="5752125" cy="967429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ctr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750046" y="2833148"/>
            <a:ext cx="5750498" cy="77422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2024-01-31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5501888" y="46669"/>
            <a:ext cx="3600000" cy="81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">
            <a:extLst>
              <a:ext uri="{FF2B5EF4-FFF2-40B4-BE49-F238E27FC236}">
                <a16:creationId xmlns:a16="http://schemas.microsoft.com/office/drawing/2014/main" id="{09EEB4A7-73F5-424C-B9D8-171947E8F7C7}"/>
              </a:ext>
            </a:extLst>
          </p:cNvPr>
          <p:cNvSpPr/>
          <p:nvPr userDrawn="1"/>
        </p:nvSpPr>
        <p:spPr>
          <a:xfrm>
            <a:off x="0" y="0"/>
            <a:ext cx="145034" cy="5148000"/>
          </a:xfrm>
          <a:prstGeom prst="rect">
            <a:avLst/>
          </a:prstGeom>
          <a:solidFill>
            <a:srgbClr val="95C23D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/>
          </a:p>
        </p:txBody>
      </p:sp>
      <p:pic>
        <p:nvPicPr>
          <p:cNvPr id="17" name="Af_logotyp_gron-vit_cmyk.pdf" descr="Logotyp Arbetsförmedlingen">
            <a:extLst>
              <a:ext uri="{FF2B5EF4-FFF2-40B4-BE49-F238E27FC236}">
                <a16:creationId xmlns:a16="http://schemas.microsoft.com/office/drawing/2014/main" id="{E358DED3-1A48-46FC-8C3C-7BD67E52F3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62898" y="4769689"/>
            <a:ext cx="1904122" cy="231483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Linje">
            <a:extLst>
              <a:ext uri="{FF2B5EF4-FFF2-40B4-BE49-F238E27FC236}">
                <a16:creationId xmlns:a16="http://schemas.microsoft.com/office/drawing/2014/main" id="{2B5A4ED3-FEB3-47EA-BE93-5E7081E13E7D}"/>
              </a:ext>
            </a:extLst>
          </p:cNvPr>
          <p:cNvSpPr/>
          <p:nvPr userDrawn="1"/>
        </p:nvSpPr>
        <p:spPr>
          <a:xfrm>
            <a:off x="3566160" y="2659532"/>
            <a:ext cx="2076994" cy="0"/>
          </a:xfrm>
          <a:prstGeom prst="line">
            <a:avLst/>
          </a:prstGeom>
          <a:ln w="76200">
            <a:solidFill>
              <a:srgbClr val="95C23D"/>
            </a:solidFill>
          </a:ln>
        </p:spPr>
        <p:txBody>
          <a:bodyPr lIns="17144" tIns="17144" rIns="17144" bIns="17144"/>
          <a:lstStyle/>
          <a:p>
            <a:pPr>
              <a:spcBef>
                <a:spcPts val="750"/>
              </a:spcBef>
              <a:defRPr sz="7500" b="0"/>
            </a:pPr>
            <a:endParaRPr sz="2813"/>
          </a:p>
        </p:txBody>
      </p:sp>
    </p:spTree>
    <p:extLst>
      <p:ext uri="{BB962C8B-B14F-4D97-AF65-F5344CB8AC3E}">
        <p14:creationId xmlns:p14="http://schemas.microsoft.com/office/powerpoint/2010/main" val="2968700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711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566160" y="1773335"/>
            <a:ext cx="2076994" cy="511901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ctr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2024-01-31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5501888" y="46669"/>
            <a:ext cx="3600000" cy="81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6" name="Linje">
            <a:extLst>
              <a:ext uri="{FF2B5EF4-FFF2-40B4-BE49-F238E27FC236}">
                <a16:creationId xmlns:a16="http://schemas.microsoft.com/office/drawing/2014/main" id="{6285B20E-992A-41EA-A8BD-04B7B292C1C1}"/>
              </a:ext>
            </a:extLst>
          </p:cNvPr>
          <p:cNvSpPr/>
          <p:nvPr userDrawn="1"/>
        </p:nvSpPr>
        <p:spPr>
          <a:xfrm>
            <a:off x="3566160" y="2659532"/>
            <a:ext cx="2076994" cy="0"/>
          </a:xfrm>
          <a:prstGeom prst="line">
            <a:avLst/>
          </a:prstGeom>
          <a:ln w="76200">
            <a:solidFill>
              <a:srgbClr val="95C23D"/>
            </a:solidFill>
          </a:ln>
        </p:spPr>
        <p:txBody>
          <a:bodyPr lIns="17144" tIns="17144" rIns="17144" bIns="17144"/>
          <a:lstStyle/>
          <a:p>
            <a:pPr>
              <a:spcBef>
                <a:spcPts val="750"/>
              </a:spcBef>
              <a:defRPr sz="7500" b="0"/>
            </a:pPr>
            <a:endParaRPr sz="2813"/>
          </a:p>
        </p:txBody>
      </p:sp>
      <p:pic>
        <p:nvPicPr>
          <p:cNvPr id="17" name="Af_logotyp_gron-vit_cmyk.pdf" descr="Logotyp Arbetsförmedlingen">
            <a:extLst>
              <a:ext uri="{FF2B5EF4-FFF2-40B4-BE49-F238E27FC236}">
                <a16:creationId xmlns:a16="http://schemas.microsoft.com/office/drawing/2014/main" id="{E358DED3-1A48-46FC-8C3C-7BD67E52F3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62898" y="4769689"/>
            <a:ext cx="1904122" cy="23148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1497292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711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ubrik 1">
            <a:extLst>
              <a:ext uri="{FF2B5EF4-FFF2-40B4-BE49-F238E27FC236}">
                <a16:creationId xmlns:a16="http://schemas.microsoft.com/office/drawing/2014/main" id="{F99A23EF-2D3B-49BE-9507-9E3F27D33C32}"/>
              </a:ext>
            </a:extLst>
          </p:cNvPr>
          <p:cNvSpPr txBox="1"/>
          <p:nvPr userDrawn="1"/>
        </p:nvSpPr>
        <p:spPr>
          <a:xfrm>
            <a:off x="145034" y="0"/>
            <a:ext cx="9001125" cy="5148000"/>
          </a:xfrm>
          <a:prstGeom prst="rect">
            <a:avLst/>
          </a:prstGeom>
          <a:solidFill>
            <a:schemeClr val="accent1">
              <a:alpha val="89994"/>
            </a:schemeClr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numCol="1" anchor="t">
            <a:normAutofit/>
          </a:bodyPr>
          <a:lstStyle>
            <a:lvl1pPr>
              <a:defRPr sz="8000"/>
            </a:lvl1pPr>
          </a:lstStyle>
          <a:p>
            <a:r>
              <a:rPr sz="3000" dirty="0">
                <a:solidFill>
                  <a:schemeClr val="bg1"/>
                </a:solidFill>
              </a:rPr>
              <a:t>  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566160" y="1773335"/>
            <a:ext cx="2076994" cy="511901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ctr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2024-01-31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5501888" y="46669"/>
            <a:ext cx="3600000" cy="81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">
            <a:extLst>
              <a:ext uri="{FF2B5EF4-FFF2-40B4-BE49-F238E27FC236}">
                <a16:creationId xmlns:a16="http://schemas.microsoft.com/office/drawing/2014/main" id="{09EEB4A7-73F5-424C-B9D8-171947E8F7C7}"/>
              </a:ext>
            </a:extLst>
          </p:cNvPr>
          <p:cNvSpPr/>
          <p:nvPr userDrawn="1"/>
        </p:nvSpPr>
        <p:spPr>
          <a:xfrm>
            <a:off x="0" y="0"/>
            <a:ext cx="145034" cy="5148000"/>
          </a:xfrm>
          <a:prstGeom prst="rect">
            <a:avLst/>
          </a:prstGeom>
          <a:solidFill>
            <a:srgbClr val="95C23D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/>
          </a:p>
        </p:txBody>
      </p:sp>
      <p:sp>
        <p:nvSpPr>
          <p:cNvPr id="16" name="Linje">
            <a:extLst>
              <a:ext uri="{FF2B5EF4-FFF2-40B4-BE49-F238E27FC236}">
                <a16:creationId xmlns:a16="http://schemas.microsoft.com/office/drawing/2014/main" id="{6285B20E-992A-41EA-A8BD-04B7B292C1C1}"/>
              </a:ext>
            </a:extLst>
          </p:cNvPr>
          <p:cNvSpPr/>
          <p:nvPr userDrawn="1"/>
        </p:nvSpPr>
        <p:spPr>
          <a:xfrm>
            <a:off x="3566160" y="2659532"/>
            <a:ext cx="2076994" cy="0"/>
          </a:xfrm>
          <a:prstGeom prst="line">
            <a:avLst/>
          </a:prstGeom>
          <a:ln w="76200">
            <a:solidFill>
              <a:srgbClr val="95C23D"/>
            </a:solidFill>
          </a:ln>
        </p:spPr>
        <p:txBody>
          <a:bodyPr lIns="17144" tIns="17144" rIns="17144" bIns="17144"/>
          <a:lstStyle/>
          <a:p>
            <a:pPr>
              <a:spcBef>
                <a:spcPts val="750"/>
              </a:spcBef>
              <a:defRPr sz="7500" b="0"/>
            </a:pPr>
            <a:endParaRPr sz="2813"/>
          </a:p>
        </p:txBody>
      </p:sp>
      <p:pic>
        <p:nvPicPr>
          <p:cNvPr id="17" name="Af_logotyp_gron-vit_cmyk.pdf" descr="Logotyp Arbetsförmedlingen">
            <a:extLst>
              <a:ext uri="{FF2B5EF4-FFF2-40B4-BE49-F238E27FC236}">
                <a16:creationId xmlns:a16="http://schemas.microsoft.com/office/drawing/2014/main" id="{E358DED3-1A48-46FC-8C3C-7BD67E52F3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62898" y="4769689"/>
            <a:ext cx="1904122" cy="23148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46148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711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7422784" cy="675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6002" y="1808999"/>
            <a:ext cx="7421825" cy="287235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19735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7422784" cy="675000"/>
          </a:xfrm>
          <a:prstGeom prst="rect">
            <a:avLst/>
          </a:prstGeom>
        </p:spPr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5043" y="1809000"/>
            <a:ext cx="3629210" cy="2565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4368616" y="1809000"/>
            <a:ext cx="3629210" cy="2565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9221064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, högre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75043" y="324281"/>
            <a:ext cx="7422784" cy="675000"/>
          </a:xfrm>
          <a:prstGeom prst="rect">
            <a:avLst/>
          </a:prstGeom>
        </p:spPr>
        <p:txBody>
          <a:bodyPr anchor="t"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6002" y="1080000"/>
            <a:ext cx="7421825" cy="3420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46078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vå innehållsdelar, högre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75043" y="324000"/>
            <a:ext cx="7422784" cy="675000"/>
          </a:xfrm>
          <a:prstGeom prst="rect">
            <a:avLst/>
          </a:prstGeom>
        </p:spPr>
        <p:txBody>
          <a:bodyPr anchor="t"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5043" y="1079999"/>
            <a:ext cx="3629210" cy="3420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4368616" y="1079999"/>
            <a:ext cx="3629210" cy="3420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4660370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7422784" cy="675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4365266" y="1809000"/>
            <a:ext cx="3628800" cy="2565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bild 6"/>
          <p:cNvSpPr>
            <a:spLocks noGrp="1"/>
          </p:cNvSpPr>
          <p:nvPr>
            <p:ph type="pic" sz="quarter" idx="14"/>
          </p:nvPr>
        </p:nvSpPr>
        <p:spPr>
          <a:xfrm>
            <a:off x="575042" y="1809000"/>
            <a:ext cx="3628800" cy="2565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sv-SE" dirty="0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8988476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sido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3629210" cy="675000"/>
          </a:xfrm>
          <a:prstGeom prst="rect">
            <a:avLst/>
          </a:prstGeom>
        </p:spPr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5043" y="1809000"/>
            <a:ext cx="3629210" cy="2565000"/>
          </a:xfrm>
          <a:prstGeom prst="rect">
            <a:avLst/>
          </a:prstGeom>
        </p:spPr>
        <p:txBody>
          <a:bodyPr/>
          <a:lstStyle>
            <a:lvl1pPr>
              <a:buClr>
                <a:srgbClr val="95C23D"/>
              </a:buClr>
              <a:defRPr/>
            </a:lvl1pPr>
            <a:lvl2pPr>
              <a:buClr>
                <a:srgbClr val="95C23D"/>
              </a:buClr>
              <a:defRPr/>
            </a:lvl2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9F9D8310-07EE-461E-BA96-295DFFBC966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4680000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389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75043" y="810899"/>
            <a:ext cx="7422784" cy="3087706"/>
          </a:xfrm>
          <a:prstGeom prst="rect">
            <a:avLst/>
          </a:prstGeom>
        </p:spPr>
        <p:txBody>
          <a:bodyPr anchor="ctr"/>
          <a:lstStyle>
            <a:lvl1pPr algn="ctr">
              <a:defRPr sz="2400" b="1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04608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5422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2024-01-31</a:t>
            </a:fld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5501888" y="46669"/>
            <a:ext cx="3600000" cy="81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1" name="Rektangel">
            <a:extLst>
              <a:ext uri="{FF2B5EF4-FFF2-40B4-BE49-F238E27FC236}">
                <a16:creationId xmlns:a16="http://schemas.microsoft.com/office/drawing/2014/main" id="{09EEB4A7-73F5-424C-B9D8-171947E8F7C7}"/>
              </a:ext>
            </a:extLst>
          </p:cNvPr>
          <p:cNvSpPr/>
          <p:nvPr userDrawn="1"/>
        </p:nvSpPr>
        <p:spPr>
          <a:xfrm>
            <a:off x="0" y="0"/>
            <a:ext cx="145034" cy="51480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accent2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/>
          </a:p>
        </p:txBody>
      </p:sp>
      <p:pic>
        <p:nvPicPr>
          <p:cNvPr id="7" name="Af_logotyp_gron-bla_cmyk.pdf" descr="Logotyp Arbetsförmedlingen">
            <a:extLst>
              <a:ext uri="{FF2B5EF4-FFF2-40B4-BE49-F238E27FC236}">
                <a16:creationId xmlns:a16="http://schemas.microsoft.com/office/drawing/2014/main" id="{4C66E104-8012-4E04-8FB5-CF2BC8ED59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62898" y="4769689"/>
            <a:ext cx="1904123" cy="231484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5B67E80F-D6B7-4504-A852-22DBDB11152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69533" y="1448707"/>
            <a:ext cx="5752125" cy="967429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ctr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12" name="Underrubrik 2">
            <a:extLst>
              <a:ext uri="{FF2B5EF4-FFF2-40B4-BE49-F238E27FC236}">
                <a16:creationId xmlns:a16="http://schemas.microsoft.com/office/drawing/2014/main" id="{13DB928C-EB16-470A-B60F-FBB40AD6B04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50046" y="2833148"/>
            <a:ext cx="5750498" cy="77422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14" name="Linje">
            <a:extLst>
              <a:ext uri="{FF2B5EF4-FFF2-40B4-BE49-F238E27FC236}">
                <a16:creationId xmlns:a16="http://schemas.microsoft.com/office/drawing/2014/main" id="{326BA6EA-4594-467D-8834-6E5F4807FFDB}"/>
              </a:ext>
            </a:extLst>
          </p:cNvPr>
          <p:cNvSpPr/>
          <p:nvPr userDrawn="1"/>
        </p:nvSpPr>
        <p:spPr>
          <a:xfrm>
            <a:off x="3566160" y="2659532"/>
            <a:ext cx="2076994" cy="0"/>
          </a:xfrm>
          <a:prstGeom prst="line">
            <a:avLst/>
          </a:prstGeom>
          <a:ln w="76200">
            <a:solidFill>
              <a:srgbClr val="95C23D"/>
            </a:solidFill>
          </a:ln>
        </p:spPr>
        <p:txBody>
          <a:bodyPr lIns="17144" tIns="17144" rIns="17144" bIns="17144"/>
          <a:lstStyle/>
          <a:p>
            <a:pPr>
              <a:spcBef>
                <a:spcPts val="750"/>
              </a:spcBef>
              <a:defRPr sz="7500" b="0"/>
            </a:pPr>
            <a:endParaRPr sz="2813"/>
          </a:p>
        </p:txBody>
      </p:sp>
    </p:spTree>
    <p:extLst>
      <p:ext uri="{BB962C8B-B14F-4D97-AF65-F5344CB8AC3E}">
        <p14:creationId xmlns:p14="http://schemas.microsoft.com/office/powerpoint/2010/main" val="3347941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7422784" cy="675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6002" y="1808999"/>
            <a:ext cx="7421825" cy="287235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2024-01-31</a:t>
            </a:fld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789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7422784" cy="675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4368617" y="1809000"/>
            <a:ext cx="3629210" cy="2565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ADA2774-EC9D-4E33-A1C8-81537CDAC07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75043" y="1809000"/>
            <a:ext cx="3629210" cy="2565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9376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, högre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75043" y="324281"/>
            <a:ext cx="7422784" cy="675000"/>
          </a:xfrm>
          <a:prstGeom prst="rect">
            <a:avLst/>
          </a:prstGeom>
        </p:spPr>
        <p:txBody>
          <a:bodyPr anchor="t"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6002" y="1080000"/>
            <a:ext cx="7421825" cy="3420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38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vå innehållsdelar, högre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75043" y="324000"/>
            <a:ext cx="7422784" cy="675000"/>
          </a:xfrm>
          <a:prstGeom prst="rect">
            <a:avLst/>
          </a:prstGeom>
        </p:spPr>
        <p:txBody>
          <a:bodyPr anchor="t"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75043" y="1079999"/>
            <a:ext cx="3629210" cy="3420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4368616" y="1079999"/>
            <a:ext cx="3629210" cy="3420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3755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7422784" cy="675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8DFE-A200-45B5-B28F-687801E16029}" type="datetimeFigureOut">
              <a:rPr lang="sv-SE" smtClean="0"/>
              <a:t>2024-01-31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2724-9D72-4716-953B-F44DD0BB256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innehåll 2"/>
          <p:cNvSpPr>
            <a:spLocks noGrp="1"/>
          </p:cNvSpPr>
          <p:nvPr>
            <p:ph idx="13"/>
          </p:nvPr>
        </p:nvSpPr>
        <p:spPr>
          <a:xfrm>
            <a:off x="4365266" y="1809000"/>
            <a:ext cx="3628800" cy="2565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bild 6"/>
          <p:cNvSpPr>
            <a:spLocks noGrp="1"/>
          </p:cNvSpPr>
          <p:nvPr>
            <p:ph type="pic" sz="quarter" idx="14"/>
          </p:nvPr>
        </p:nvSpPr>
        <p:spPr>
          <a:xfrm>
            <a:off x="575042" y="1809000"/>
            <a:ext cx="3628800" cy="2565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52719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7422784" cy="675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76002" y="1808999"/>
            <a:ext cx="7421825" cy="287235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501888" y="143349"/>
            <a:ext cx="3600000" cy="81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2024-01-31</a:t>
            </a:fld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501888" y="235945"/>
            <a:ext cx="3600000" cy="76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5501888" y="52685"/>
            <a:ext cx="3600000" cy="81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7" name="Af_logotyp_gron-bla_cmyk.pdf" descr="Logotyp Arbetsförmedlingen">
            <a:extLst>
              <a:ext uri="{FF2B5EF4-FFF2-40B4-BE49-F238E27FC236}">
                <a16:creationId xmlns:a16="http://schemas.microsoft.com/office/drawing/2014/main" id="{9B80D663-E96C-45DA-81AA-C4A145064B02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062898" y="4769689"/>
            <a:ext cx="1904122" cy="231483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Rektangel">
            <a:extLst>
              <a:ext uri="{FF2B5EF4-FFF2-40B4-BE49-F238E27FC236}">
                <a16:creationId xmlns:a16="http://schemas.microsoft.com/office/drawing/2014/main" id="{C5CB2548-7D24-4722-A3A5-DC2AE5CB3B14}"/>
              </a:ext>
            </a:extLst>
          </p:cNvPr>
          <p:cNvSpPr/>
          <p:nvPr userDrawn="1"/>
        </p:nvSpPr>
        <p:spPr>
          <a:xfrm>
            <a:off x="0" y="0"/>
            <a:ext cx="145034" cy="5148000"/>
          </a:xfrm>
          <a:prstGeom prst="rect">
            <a:avLst/>
          </a:prstGeom>
          <a:solidFill>
            <a:srgbClr val="95C23D"/>
          </a:solidFill>
          <a:ln w="12700">
            <a:solidFill>
              <a:srgbClr val="95C23D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1600409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</p:sldLayoutIdLst>
  <p:txStyles>
    <p:titleStyle>
      <a:lvl1pPr algn="l" defTabSz="685800" rtl="0" eaLnBrk="1" latinLnBrk="0" hangingPunct="1">
        <a:spcBef>
          <a:spcPct val="0"/>
        </a:spcBef>
        <a:buNone/>
        <a:defRPr sz="27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525"/>
        </a:spcBef>
        <a:buClr>
          <a:schemeClr val="accent1"/>
        </a:buClr>
        <a:buSzPct val="100000"/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0" algn="l" defTabSz="685800" rtl="0" eaLnBrk="1" latinLnBrk="0" hangingPunct="1">
        <a:lnSpc>
          <a:spcPct val="100000"/>
        </a:lnSpc>
        <a:spcBef>
          <a:spcPts val="450"/>
        </a:spcBef>
        <a:buClr>
          <a:schemeClr val="accent1"/>
        </a:buClr>
        <a:buSzPct val="110000"/>
        <a:buFont typeface="Arial" panose="020B0604020202020204" pitchFamily="34" charset="0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0" algn="l" defTabSz="685800" rtl="0" eaLnBrk="1" latinLnBrk="0" hangingPunct="1">
        <a:lnSpc>
          <a:spcPct val="100000"/>
        </a:lnSpc>
        <a:spcBef>
          <a:spcPts val="360"/>
        </a:spcBef>
        <a:buClr>
          <a:schemeClr val="accent1"/>
        </a:buClr>
        <a:buSzPct val="120000"/>
        <a:buFont typeface="Arial" panose="020B0604020202020204" pitchFamily="34" charset="0"/>
        <a:buNone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indent="0" algn="l" defTabSz="685800" rtl="0" eaLnBrk="1" latinLnBrk="0" hangingPunct="1">
        <a:lnSpc>
          <a:spcPct val="100000"/>
        </a:lnSpc>
        <a:spcBef>
          <a:spcPts val="360"/>
        </a:spcBef>
        <a:buClr>
          <a:schemeClr val="accent1"/>
        </a:buClr>
        <a:buSzPct val="120000"/>
        <a:buFont typeface="Arial" panose="020B0604020202020204" pitchFamily="34" charset="0"/>
        <a:buNone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0" algn="l" defTabSz="685800" rtl="0" eaLnBrk="1" latinLnBrk="0" hangingPunct="1">
        <a:lnSpc>
          <a:spcPct val="100000"/>
        </a:lnSpc>
        <a:spcBef>
          <a:spcPts val="360"/>
        </a:spcBef>
        <a:buClr>
          <a:schemeClr val="accent1"/>
        </a:buClr>
        <a:buSzPct val="120000"/>
        <a:buFont typeface="Arial" panose="020B0604020202020204" pitchFamily="34" charset="0"/>
        <a:buNone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7422784" cy="675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76002" y="1808999"/>
            <a:ext cx="7421825" cy="287235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501888" y="143349"/>
            <a:ext cx="3600000" cy="81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2024-01-31</a:t>
            </a:fld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501888" y="235945"/>
            <a:ext cx="3600000" cy="76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5501888" y="52685"/>
            <a:ext cx="3600000" cy="81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7" name="Af_logotyp_gron-bla_cmyk.pdf" descr="Logotyp Arbetsförmedlingen">
            <a:extLst>
              <a:ext uri="{FF2B5EF4-FFF2-40B4-BE49-F238E27FC236}">
                <a16:creationId xmlns:a16="http://schemas.microsoft.com/office/drawing/2014/main" id="{9B80D663-E96C-45DA-81AA-C4A145064B02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062898" y="4769689"/>
            <a:ext cx="1904122" cy="231483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Rektangel">
            <a:extLst>
              <a:ext uri="{FF2B5EF4-FFF2-40B4-BE49-F238E27FC236}">
                <a16:creationId xmlns:a16="http://schemas.microsoft.com/office/drawing/2014/main" id="{C5CB2548-7D24-4722-A3A5-DC2AE5CB3B14}"/>
              </a:ext>
            </a:extLst>
          </p:cNvPr>
          <p:cNvSpPr/>
          <p:nvPr userDrawn="1"/>
        </p:nvSpPr>
        <p:spPr>
          <a:xfrm>
            <a:off x="0" y="0"/>
            <a:ext cx="145034" cy="5148000"/>
          </a:xfrm>
          <a:prstGeom prst="rect">
            <a:avLst/>
          </a:prstGeom>
          <a:solidFill>
            <a:srgbClr val="95C23D"/>
          </a:solidFill>
          <a:ln w="12700">
            <a:solidFill>
              <a:schemeClr val="accent2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1466254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32" r:id="rId3"/>
    <p:sldLayoutId id="2147483730" r:id="rId4"/>
    <p:sldLayoutId id="2147483704" r:id="rId5"/>
    <p:sldLayoutId id="2147483706" r:id="rId6"/>
    <p:sldLayoutId id="2147483717" r:id="rId7"/>
    <p:sldLayoutId id="2147483718" r:id="rId8"/>
    <p:sldLayoutId id="2147483711" r:id="rId9"/>
    <p:sldLayoutId id="2147483716" r:id="rId10"/>
    <p:sldLayoutId id="2147483708" r:id="rId11"/>
    <p:sldLayoutId id="2147483712" r:id="rId12"/>
    <p:sldLayoutId id="2147483731" r:id="rId13"/>
  </p:sldLayoutIdLst>
  <p:txStyles>
    <p:titleStyle>
      <a:lvl1pPr algn="l" defTabSz="685800" rtl="0" eaLnBrk="1" latinLnBrk="0" hangingPunct="1">
        <a:spcBef>
          <a:spcPct val="0"/>
        </a:spcBef>
        <a:buNone/>
        <a:defRPr sz="27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lnSpc>
          <a:spcPct val="100000"/>
        </a:lnSpc>
        <a:spcBef>
          <a:spcPts val="525"/>
        </a:spcBef>
        <a:buClr>
          <a:schemeClr val="accent1"/>
        </a:buClr>
        <a:buSzPct val="100000"/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lnSpc>
          <a:spcPct val="100000"/>
        </a:lnSpc>
        <a:spcBef>
          <a:spcPts val="450"/>
        </a:spcBef>
        <a:buClr>
          <a:schemeClr val="accent1"/>
        </a:buClr>
        <a:buSzPct val="110000"/>
        <a:buFont typeface="Courier New" panose="02070309020205020404" pitchFamily="49" charset="0"/>
        <a:buChar char="o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60"/>
        </a:spcBef>
        <a:buClr>
          <a:schemeClr val="accent1"/>
        </a:buClr>
        <a:buSzPct val="120000"/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60"/>
        </a:spcBef>
        <a:buClr>
          <a:schemeClr val="accent1"/>
        </a:buClr>
        <a:buSzPct val="120000"/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60"/>
        </a:spcBef>
        <a:buClr>
          <a:schemeClr val="accent1"/>
        </a:buClr>
        <a:buSzPct val="120000"/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75043" y="810899"/>
            <a:ext cx="7422784" cy="675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76002" y="1808999"/>
            <a:ext cx="7421825" cy="287235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501888" y="143349"/>
            <a:ext cx="3600000" cy="81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fld id="{1B8F8DFE-A200-45B5-B28F-687801E16029}" type="datetimeFigureOut">
              <a:rPr lang="sv-SE" smtClean="0"/>
              <a:pPr/>
              <a:t>2024-01-31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501888" y="235945"/>
            <a:ext cx="3600000" cy="767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5501888" y="52685"/>
            <a:ext cx="3600000" cy="81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fld id="{6CD02724-9D72-4716-953B-F44DD0BB2568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Af_logotyp_gron-vit_cmyk.pdf" descr="Logotyp Arbetsförmedlingen">
            <a:extLst>
              <a:ext uri="{FF2B5EF4-FFF2-40B4-BE49-F238E27FC236}">
                <a16:creationId xmlns:a16="http://schemas.microsoft.com/office/drawing/2014/main" id="{1FBA17CF-186C-451C-8524-366826CC61F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062898" y="4769689"/>
            <a:ext cx="1904122" cy="231483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Rektangel">
            <a:extLst>
              <a:ext uri="{FF2B5EF4-FFF2-40B4-BE49-F238E27FC236}">
                <a16:creationId xmlns:a16="http://schemas.microsoft.com/office/drawing/2014/main" id="{8535617D-9B94-4F6D-9220-2325D3DFE4F4}"/>
              </a:ext>
            </a:extLst>
          </p:cNvPr>
          <p:cNvSpPr/>
          <p:nvPr userDrawn="1"/>
        </p:nvSpPr>
        <p:spPr>
          <a:xfrm>
            <a:off x="0" y="0"/>
            <a:ext cx="145034" cy="5148000"/>
          </a:xfrm>
          <a:prstGeom prst="rect">
            <a:avLst/>
          </a:prstGeom>
          <a:solidFill>
            <a:srgbClr val="95C23D"/>
          </a:solidFill>
          <a:ln w="12700">
            <a:solidFill>
              <a:schemeClr val="accent2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3200"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/>
          </a:p>
        </p:txBody>
      </p:sp>
    </p:spTree>
    <p:extLst>
      <p:ext uri="{BB962C8B-B14F-4D97-AF65-F5344CB8AC3E}">
        <p14:creationId xmlns:p14="http://schemas.microsoft.com/office/powerpoint/2010/main" val="4046883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33" r:id="rId2"/>
    <p:sldLayoutId id="2147483734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685800" rtl="0" eaLnBrk="1" latinLnBrk="0" hangingPunct="1">
        <a:spcBef>
          <a:spcPct val="0"/>
        </a:spcBef>
        <a:buNone/>
        <a:defRPr sz="27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lnSpc>
          <a:spcPct val="100000"/>
        </a:lnSpc>
        <a:spcBef>
          <a:spcPts val="525"/>
        </a:spcBef>
        <a:buClr>
          <a:schemeClr val="accent2"/>
        </a:buClr>
        <a:buSzPct val="100000"/>
        <a:buFont typeface="Arial" panose="020B0604020202020204" pitchFamily="34" charset="0"/>
        <a:buChar char="●"/>
        <a:defRPr sz="1800" kern="1200">
          <a:solidFill>
            <a:schemeClr val="bg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lnSpc>
          <a:spcPct val="100000"/>
        </a:lnSpc>
        <a:spcBef>
          <a:spcPts val="450"/>
        </a:spcBef>
        <a:buClr>
          <a:schemeClr val="accent2"/>
        </a:buClr>
        <a:buSzPct val="110000"/>
        <a:buFont typeface="Courier New" panose="02070309020205020404" pitchFamily="49" charset="0"/>
        <a:buChar char="o"/>
        <a:defRPr sz="1500" kern="1200">
          <a:solidFill>
            <a:schemeClr val="bg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60"/>
        </a:spcBef>
        <a:buClr>
          <a:schemeClr val="bg1"/>
        </a:buClr>
        <a:buSzPct val="120000"/>
        <a:buFont typeface="Arial" panose="020B0604020202020204" pitchFamily="34" charset="0"/>
        <a:buChar char="•"/>
        <a:defRPr sz="1300" kern="1200">
          <a:solidFill>
            <a:schemeClr val="bg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60"/>
        </a:spcBef>
        <a:buClr>
          <a:schemeClr val="bg1"/>
        </a:buClr>
        <a:buSzPct val="120000"/>
        <a:buFont typeface="Arial" panose="020B0604020202020204" pitchFamily="34" charset="0"/>
        <a:buChar char="•"/>
        <a:defRPr sz="1300" kern="1200">
          <a:solidFill>
            <a:schemeClr val="bg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60"/>
        </a:spcBef>
        <a:buClr>
          <a:schemeClr val="bg1"/>
        </a:buClr>
        <a:buSzPct val="120000"/>
        <a:buFont typeface="Arial" panose="020B0604020202020204" pitchFamily="34" charset="0"/>
        <a:buChar char="•"/>
        <a:defRPr sz="1300" kern="1200">
          <a:solidFill>
            <a:schemeClr val="bg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latshållare för bild 7" descr="Exempelbild på grupp med människor i möte">
            <a:extLst>
              <a:ext uri="{FF2B5EF4-FFF2-40B4-BE49-F238E27FC236}">
                <a16:creationId xmlns:a16="http://schemas.microsoft.com/office/drawing/2014/main" id="{9331C290-1AF2-CC40-A514-B0F588733F7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9" b="11479"/>
          <a:stretch/>
        </p:blipFill>
        <p:spPr/>
      </p:pic>
      <p:sp>
        <p:nvSpPr>
          <p:cNvPr id="3" name="Rubrik 2">
            <a:extLst>
              <a:ext uri="{FF2B5EF4-FFF2-40B4-BE49-F238E27FC236}">
                <a16:creationId xmlns:a16="http://schemas.microsoft.com/office/drawing/2014/main" id="{E4D33628-C972-4223-B7F5-1E8074EA28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Samverkansdagen i Vara</a:t>
            </a:r>
          </a:p>
        </p:txBody>
      </p:sp>
      <p:sp>
        <p:nvSpPr>
          <p:cNvPr id="4" name="Underrubrik 3">
            <a:extLst>
              <a:ext uri="{FF2B5EF4-FFF2-40B4-BE49-F238E27FC236}">
                <a16:creationId xmlns:a16="http://schemas.microsoft.com/office/drawing/2014/main" id="{2A889C2A-BC79-4C98-A073-B6ED4A97DA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altLang="sv-SE" dirty="0"/>
              <a:t>2 februari 2024</a:t>
            </a:r>
          </a:p>
        </p:txBody>
      </p:sp>
    </p:spTree>
    <p:extLst>
      <p:ext uri="{BB962C8B-B14F-4D97-AF65-F5344CB8AC3E}">
        <p14:creationId xmlns:p14="http://schemas.microsoft.com/office/powerpoint/2010/main" val="3122665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92A5A2-39A0-4426-8CF2-7E681C0AB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084" y="486841"/>
            <a:ext cx="7422784" cy="535932"/>
          </a:xfrm>
        </p:spPr>
        <p:txBody>
          <a:bodyPr/>
          <a:lstStyle/>
          <a:p>
            <a:r>
              <a:rPr lang="sv-SE" dirty="0"/>
              <a:t>Insatser i egen regi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7AEFB5A-FEB0-8BEE-332E-1A3B1953F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043" y="1105705"/>
            <a:ext cx="7421825" cy="3260480"/>
          </a:xfrm>
        </p:spPr>
        <p:txBody>
          <a:bodyPr/>
          <a:lstStyle/>
          <a:p>
            <a:r>
              <a:rPr lang="sv-SE" sz="1800" i="0" dirty="0">
                <a:solidFill>
                  <a:srgbClr val="333333"/>
                </a:solidFill>
                <a:effectLst/>
              </a:rPr>
              <a:t>Arbetsträning </a:t>
            </a:r>
          </a:p>
          <a:p>
            <a:r>
              <a:rPr lang="sv-SE" sz="1800" dirty="0">
                <a:solidFill>
                  <a:srgbClr val="333333"/>
                </a:solidFill>
              </a:rPr>
              <a:t>Förstärkt arbetsträning</a:t>
            </a:r>
          </a:p>
          <a:p>
            <a:r>
              <a:rPr lang="sv-SE" dirty="0">
                <a:solidFill>
                  <a:srgbClr val="333333"/>
                </a:solidFill>
              </a:rPr>
              <a:t>Arbetsintegrerade övningsplatser</a:t>
            </a:r>
          </a:p>
          <a:p>
            <a:r>
              <a:rPr lang="sv-SE" sz="1800" dirty="0">
                <a:solidFill>
                  <a:srgbClr val="333333"/>
                </a:solidFill>
              </a:rPr>
              <a:t>Arbetspraktik </a:t>
            </a:r>
          </a:p>
          <a:p>
            <a:r>
              <a:rPr lang="sv-SE" dirty="0">
                <a:solidFill>
                  <a:srgbClr val="333333"/>
                </a:solidFill>
              </a:rPr>
              <a:t>Anpassning av arbete/arbetsplats samt hjälpmedel</a:t>
            </a:r>
            <a:endParaRPr lang="sv-SE" sz="1800" dirty="0">
              <a:solidFill>
                <a:srgbClr val="333333"/>
              </a:solidFill>
            </a:endParaRPr>
          </a:p>
          <a:p>
            <a:r>
              <a:rPr lang="sv-SE" sz="1800" i="0" dirty="0">
                <a:solidFill>
                  <a:srgbClr val="333333"/>
                </a:solidFill>
                <a:effectLst/>
              </a:rPr>
              <a:t>Individuellt pedagogiskt stöd i utbildning</a:t>
            </a:r>
          </a:p>
          <a:p>
            <a:r>
              <a:rPr lang="sv-SE" sz="1800" i="0" dirty="0">
                <a:solidFill>
                  <a:srgbClr val="333333"/>
                </a:solidFill>
                <a:effectLst/>
              </a:rPr>
              <a:t>Utredning av AR-professioner</a:t>
            </a:r>
          </a:p>
          <a:p>
            <a:r>
              <a:rPr lang="sv-SE" sz="1800" dirty="0">
                <a:solidFill>
                  <a:srgbClr val="333333"/>
                </a:solidFill>
              </a:rPr>
              <a:t>Syn/döv/hörsel – professioner inklusive tolkning</a:t>
            </a:r>
          </a:p>
          <a:p>
            <a:r>
              <a:rPr lang="sv-SE" sz="1800" dirty="0">
                <a:solidFill>
                  <a:srgbClr val="333333"/>
                </a:solidFill>
              </a:rPr>
              <a:t>SIUS – särskilt introduktions- och uppföljningsstöd</a:t>
            </a:r>
          </a:p>
          <a:p>
            <a:r>
              <a:rPr lang="sv-SE" sz="1800" i="0" dirty="0">
                <a:solidFill>
                  <a:srgbClr val="333333"/>
                </a:solidFill>
                <a:effectLst/>
              </a:rPr>
              <a:t>Anställningsstöd i form av lönebidrag</a:t>
            </a:r>
          </a:p>
          <a:p>
            <a:r>
              <a:rPr lang="sv-SE" sz="1800" dirty="0">
                <a:solidFill>
                  <a:srgbClr val="333333"/>
                </a:solidFill>
              </a:rPr>
              <a:t>Anställning på Samhall </a:t>
            </a:r>
          </a:p>
          <a:p>
            <a:endParaRPr lang="sv-SE" sz="1800" dirty="0">
              <a:solidFill>
                <a:srgbClr val="333333"/>
              </a:solidFill>
              <a:latin typeface="Open sans" panose="020B0606030504020204" pitchFamily="34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99681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76F73A-BB62-1A2F-422A-7E1F56A61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43" y="641879"/>
            <a:ext cx="8047463" cy="675000"/>
          </a:xfrm>
        </p:spPr>
        <p:txBody>
          <a:bodyPr/>
          <a:lstStyle/>
          <a:p>
            <a:r>
              <a:rPr lang="sv-SE" sz="2000" dirty="0"/>
              <a:t>Tjänster som levereras utanför Arbetsförmedlingens regi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BAC3CEA-3FFA-E1C7-AA4D-F2390B6E1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043" y="1726415"/>
            <a:ext cx="7421825" cy="3484190"/>
          </a:xfrm>
        </p:spPr>
        <p:txBody>
          <a:bodyPr/>
          <a:lstStyle/>
          <a:p>
            <a:r>
              <a:rPr lang="sv-SE" dirty="0"/>
              <a:t>Karriärvägledning</a:t>
            </a:r>
          </a:p>
          <a:p>
            <a:r>
              <a:rPr lang="sv-SE" dirty="0"/>
              <a:t>Förmedlingsinsats Rusta och Matcha</a:t>
            </a:r>
          </a:p>
          <a:p>
            <a:r>
              <a:rPr lang="sv-SE" dirty="0"/>
              <a:t>Steg till arbete</a:t>
            </a:r>
          </a:p>
          <a:p>
            <a:r>
              <a:rPr lang="sv-SE" dirty="0"/>
              <a:t>Introduktion till arbete – kan inte anvisa till detta längre, men de som är i insatsen går klart</a:t>
            </a:r>
          </a:p>
          <a:p>
            <a:r>
              <a:rPr lang="sv-SE" dirty="0"/>
              <a:t>Arbetsmarknadsutbildningar</a:t>
            </a:r>
          </a:p>
        </p:txBody>
      </p:sp>
    </p:spTree>
    <p:extLst>
      <p:ext uri="{BB962C8B-B14F-4D97-AF65-F5344CB8AC3E}">
        <p14:creationId xmlns:p14="http://schemas.microsoft.com/office/powerpoint/2010/main" val="1876811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06EB2C-B513-0B1E-8723-4F78D5AE77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Steg till arbete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13F37C4-049F-7DB2-FAF5-5CCBAF0F68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Ny tjänst hos Arbetsförmedlingen</a:t>
            </a:r>
          </a:p>
        </p:txBody>
      </p:sp>
    </p:spTree>
    <p:extLst>
      <p:ext uri="{BB962C8B-B14F-4D97-AF65-F5344CB8AC3E}">
        <p14:creationId xmlns:p14="http://schemas.microsoft.com/office/powerpoint/2010/main" val="1728503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35C0F7-6934-4AB4-B8C7-58815FD7D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213" y="327287"/>
            <a:ext cx="7422784" cy="675000"/>
          </a:xfrm>
        </p:spPr>
        <p:txBody>
          <a:bodyPr/>
          <a:lstStyle/>
          <a:p>
            <a:r>
              <a:rPr lang="sv-SE" dirty="0"/>
              <a:t>Målgrupp för steg till arbete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B1ACABC-C945-4B9D-A8D1-ACD12477B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213" y="1002287"/>
            <a:ext cx="4578999" cy="3935329"/>
          </a:xfrm>
        </p:spPr>
        <p:txBody>
          <a:bodyPr/>
          <a:lstStyle/>
          <a:p>
            <a:r>
              <a:rPr lang="sv-SE" sz="1600" dirty="0"/>
              <a:t>Arbetssökande som på grund av funktionsnedsättning och/eller en historik av ohälsa har behov av arbetslivsinriktad rehabilitering och stöd i matchningsarbetet för att få en anställning eller börja en utbildning.</a:t>
            </a:r>
            <a:br>
              <a:rPr lang="sv-SE" sz="1600" dirty="0"/>
            </a:br>
            <a:endParaRPr lang="sv-SE" sz="1600" dirty="0"/>
          </a:p>
          <a:p>
            <a:r>
              <a:rPr lang="sv-SE" sz="1600" dirty="0"/>
              <a:t>Arbetssökande kan ha varierande tid i arbetslöshet, skiftande utbildningsbakgrund och erfarenhet av arbetslivet. </a:t>
            </a:r>
            <a:br>
              <a:rPr lang="sv-SE" sz="1600" dirty="0"/>
            </a:br>
            <a:endParaRPr lang="sv-SE" sz="1600" dirty="0"/>
          </a:p>
          <a:p>
            <a:r>
              <a:rPr lang="sv-SE" sz="1600" dirty="0"/>
              <a:t>Om arbetssökande har annat modersmål än svenska finns möjlighet till förstärkt språkstöd.</a:t>
            </a:r>
          </a:p>
        </p:txBody>
      </p:sp>
      <p:pic>
        <p:nvPicPr>
          <p:cNvPr id="4" name="Picture 2" descr="Kvinna på en cykel. ">
            <a:extLst>
              <a:ext uri="{FF2B5EF4-FFF2-40B4-BE49-F238E27FC236}">
                <a16:creationId xmlns:a16="http://schemas.microsoft.com/office/drawing/2014/main" id="{7CB430BD-AE26-3560-3AFC-F386E2CC03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1672" y="324280"/>
            <a:ext cx="2847603" cy="4267453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6373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691AC8-6E3B-2038-6C65-F7FC89BB0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084" y="432295"/>
            <a:ext cx="7422784" cy="675000"/>
          </a:xfrm>
        </p:spPr>
        <p:txBody>
          <a:bodyPr/>
          <a:lstStyle/>
          <a:p>
            <a:r>
              <a:rPr lang="sv-SE" dirty="0"/>
              <a:t>Tjänsten steg till arbete i korthet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4C8B753-2FD2-034C-3349-652B2218C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043" y="1271602"/>
            <a:ext cx="7421825" cy="3641053"/>
          </a:xfrm>
        </p:spPr>
        <p:txBody>
          <a:bodyPr/>
          <a:lstStyle/>
          <a:p>
            <a:r>
              <a:rPr lang="sv-SE" dirty="0"/>
              <a:t>Tjänsten innehåller både arbetsförberedande, arbetslivsinriktade och matchande insatser och utgår från deltagarens behov</a:t>
            </a:r>
            <a:br>
              <a:rPr lang="sv-SE" dirty="0"/>
            </a:br>
            <a:endParaRPr lang="sv-SE" dirty="0"/>
          </a:p>
          <a:p>
            <a:r>
              <a:rPr lang="sv-SE" dirty="0"/>
              <a:t>Målet är att deltagarna ska komma ut i arbete eller utbildning</a:t>
            </a:r>
            <a:br>
              <a:rPr lang="sv-SE" dirty="0"/>
            </a:br>
            <a:endParaRPr lang="sv-SE" dirty="0"/>
          </a:p>
          <a:p>
            <a:r>
              <a:rPr lang="sv-SE" dirty="0"/>
              <a:t>Innehållet i tjänsten anpassas efter individens behov och förutsättningar</a:t>
            </a:r>
            <a:br>
              <a:rPr lang="sv-SE" dirty="0"/>
            </a:br>
            <a:endParaRPr lang="sv-SE" dirty="0"/>
          </a:p>
          <a:p>
            <a:r>
              <a:rPr lang="sv-SE" dirty="0"/>
              <a:t>Det finns en leverantör per leveransområde och deltagaren blir tilldelad den leverantör som är närmast bostadsadressen </a:t>
            </a:r>
          </a:p>
        </p:txBody>
      </p:sp>
    </p:spTree>
    <p:extLst>
      <p:ext uri="{BB962C8B-B14F-4D97-AF65-F5344CB8AC3E}">
        <p14:creationId xmlns:p14="http://schemas.microsoft.com/office/powerpoint/2010/main" val="1073284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A9136F-19C9-42A5-BC61-F1D58F220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50" y="287245"/>
            <a:ext cx="7422784" cy="675000"/>
          </a:xfrm>
        </p:spPr>
        <p:txBody>
          <a:bodyPr/>
          <a:lstStyle/>
          <a:p>
            <a:r>
              <a:rPr lang="sv-SE" sz="3000" dirty="0"/>
              <a:t>Steg till arbete består av fyra delar (steg)</a:t>
            </a:r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EC836C13-BBAA-4388-B27C-E2F2FA949E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/>
          <p:nvPr/>
        </p:nvGraphicFramePr>
        <p:xfrm>
          <a:off x="411197" y="913483"/>
          <a:ext cx="6906838" cy="366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ktangel 4">
            <a:extLst>
              <a:ext uri="{FF2B5EF4-FFF2-40B4-BE49-F238E27FC236}">
                <a16:creationId xmlns:a16="http://schemas.microsoft.com/office/drawing/2014/main" id="{B4473FDF-9CF8-6965-C100-D84DBA586055}"/>
              </a:ext>
            </a:extLst>
          </p:cNvPr>
          <p:cNvSpPr/>
          <p:nvPr/>
        </p:nvSpPr>
        <p:spPr>
          <a:xfrm>
            <a:off x="931373" y="1930533"/>
            <a:ext cx="588820" cy="1350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bg1"/>
                </a:solidFill>
              </a:rPr>
              <a:t>Del 1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E8E026E4-735B-B357-6363-070B8952CB6C}"/>
              </a:ext>
            </a:extLst>
          </p:cNvPr>
          <p:cNvSpPr/>
          <p:nvPr/>
        </p:nvSpPr>
        <p:spPr>
          <a:xfrm>
            <a:off x="2628763" y="1921389"/>
            <a:ext cx="588820" cy="1350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bg1"/>
                </a:solidFill>
              </a:rPr>
              <a:t>Del 2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D0B5588-B90A-2585-F805-A5360EF67232}"/>
              </a:ext>
            </a:extLst>
          </p:cNvPr>
          <p:cNvSpPr/>
          <p:nvPr/>
        </p:nvSpPr>
        <p:spPr>
          <a:xfrm>
            <a:off x="4357413" y="1930533"/>
            <a:ext cx="588820" cy="1350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bg1"/>
                </a:solidFill>
              </a:rPr>
              <a:t>Del 3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0DE45A9-1D3D-C7A5-CCCD-519393D7F9BE}"/>
              </a:ext>
            </a:extLst>
          </p:cNvPr>
          <p:cNvSpPr/>
          <p:nvPr/>
        </p:nvSpPr>
        <p:spPr>
          <a:xfrm>
            <a:off x="6044293" y="1933845"/>
            <a:ext cx="588820" cy="1350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r>
              <a:rPr lang="sv-SE" sz="800" dirty="0">
                <a:solidFill>
                  <a:schemeClr val="bg1"/>
                </a:solidFill>
              </a:rPr>
              <a:t>Del 4</a:t>
            </a:r>
          </a:p>
        </p:txBody>
      </p:sp>
      <p:cxnSp>
        <p:nvCxnSpPr>
          <p:cNvPr id="16" name="Koppling: vinklad 15">
            <a:extLst>
              <a:ext uri="{FF2B5EF4-FFF2-40B4-BE49-F238E27FC236}">
                <a16:creationId xmlns:a16="http://schemas.microsoft.com/office/drawing/2014/main" id="{CDFBFB7C-0C22-461D-A4DB-194C209F3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218099" y="1589193"/>
            <a:ext cx="3405880" cy="21674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Koppling: vinklad 16">
            <a:extLst>
              <a:ext uri="{FF2B5EF4-FFF2-40B4-BE49-F238E27FC236}">
                <a16:creationId xmlns:a16="http://schemas.microsoft.com/office/drawing/2014/main" id="{65E1438D-FA44-4127-84EE-FD7C83E5DC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218098" y="1638347"/>
            <a:ext cx="1702941" cy="16758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Rak koppling 25">
            <a:extLst>
              <a:ext uri="{FF2B5EF4-FFF2-40B4-BE49-F238E27FC236}">
                <a16:creationId xmlns:a16="http://schemas.microsoft.com/office/drawing/2014/main" id="{C8FD44EA-4A9A-46EE-A173-3C0C87E11D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225783" y="1589903"/>
            <a:ext cx="0" cy="216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ktangel: rundade hörn 17">
            <a:extLst>
              <a:ext uri="{FF2B5EF4-FFF2-40B4-BE49-F238E27FC236}">
                <a16:creationId xmlns:a16="http://schemas.microsoft.com/office/drawing/2014/main" id="{46D57C9D-96FB-4AE9-BECF-04D7260C2294}"/>
              </a:ext>
            </a:extLst>
          </p:cNvPr>
          <p:cNvSpPr/>
          <p:nvPr/>
        </p:nvSpPr>
        <p:spPr>
          <a:xfrm>
            <a:off x="888177" y="1414791"/>
            <a:ext cx="4058056" cy="135082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Den arbetssökande deltar i del 2 och/eller del 3 beroende på </a:t>
            </a:r>
            <a:r>
              <a:rPr lang="sv-SE" sz="800" b="1" i="1" dirty="0">
                <a:solidFill>
                  <a:prstClr val="black"/>
                </a:solidFill>
                <a:latin typeface="Arial"/>
              </a:rPr>
              <a:t>personens </a:t>
            </a:r>
            <a:r>
              <a:rPr kumimoji="0" lang="sv-SE" sz="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behov</a:t>
            </a:r>
            <a:r>
              <a:rPr kumimoji="0" lang="sv-SE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</a:t>
            </a:r>
          </a:p>
        </p:txBody>
      </p:sp>
      <p:pic>
        <p:nvPicPr>
          <p:cNvPr id="10" name="Platshållare för innehåll 9">
            <a:extLst>
              <a:ext uri="{FF2B5EF4-FFF2-40B4-BE49-F238E27FC236}">
                <a16:creationId xmlns:a16="http://schemas.microsoft.com/office/drawing/2014/main" id="{F8BBA99D-D272-4854-B561-D1123EF27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583" y="1872861"/>
            <a:ext cx="1532096" cy="1532096"/>
          </a:xfrm>
          <a:solidFill>
            <a:schemeClr val="bg1"/>
          </a:solidFill>
        </p:spPr>
      </p:pic>
      <p:sp>
        <p:nvSpPr>
          <p:cNvPr id="3" name="Rektangel: rundade hörn 2">
            <a:extLst>
              <a:ext uri="{FF2B5EF4-FFF2-40B4-BE49-F238E27FC236}">
                <a16:creationId xmlns:a16="http://schemas.microsoft.com/office/drawing/2014/main" id="{E62594DC-7F30-49A2-9FCA-94B8300671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429875" y="1870874"/>
            <a:ext cx="1238119" cy="1750694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FE55CBF0-451D-4A2F-8871-03E0018FEDCB}"/>
              </a:ext>
            </a:extLst>
          </p:cNvPr>
          <p:cNvSpPr/>
          <p:nvPr/>
        </p:nvSpPr>
        <p:spPr>
          <a:xfrm>
            <a:off x="7689372" y="3202789"/>
            <a:ext cx="790518" cy="27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050" dirty="0"/>
              <a:t>Arbete</a:t>
            </a:r>
            <a:br>
              <a:rPr lang="sv-SE" sz="1050" dirty="0"/>
            </a:br>
            <a:r>
              <a:rPr lang="sv-SE" sz="1050" dirty="0"/>
              <a:t>Studier</a:t>
            </a:r>
          </a:p>
        </p:txBody>
      </p:sp>
    </p:spTree>
    <p:extLst>
      <p:ext uri="{BB962C8B-B14F-4D97-AF65-F5344CB8AC3E}">
        <p14:creationId xmlns:p14="http://schemas.microsoft.com/office/powerpoint/2010/main" val="1559448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727415-80B7-1012-93FA-7BCD0CDA12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Förmedlingsinsatser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A4F8868-A5C2-7EF0-18BA-4D1DC976FB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Rusta </a:t>
            </a:r>
            <a:r>
              <a:rPr lang="sv-SE"/>
              <a:t>och Matcha</a:t>
            </a:r>
          </a:p>
        </p:txBody>
      </p:sp>
    </p:spTree>
    <p:extLst>
      <p:ext uri="{BB962C8B-B14F-4D97-AF65-F5344CB8AC3E}">
        <p14:creationId xmlns:p14="http://schemas.microsoft.com/office/powerpoint/2010/main" val="1639379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D1133DF-2C5D-569F-BF7F-C7DFE09AB5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1733" y="282598"/>
            <a:ext cx="1954734" cy="1954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ubrik 1" descr="Bakgrund - Tjänsten rusta och matcha i korthet">
            <a:extLst>
              <a:ext uri="{FF2B5EF4-FFF2-40B4-BE49-F238E27FC236}">
                <a16:creationId xmlns:a16="http://schemas.microsoft.com/office/drawing/2014/main" id="{20CDD23A-1D5F-4782-92AD-82B410F91326}"/>
              </a:ext>
            </a:extLst>
          </p:cNvPr>
          <p:cNvSpPr txBox="1">
            <a:spLocks/>
          </p:cNvSpPr>
          <p:nvPr/>
        </p:nvSpPr>
        <p:spPr>
          <a:xfrm>
            <a:off x="574985" y="0"/>
            <a:ext cx="5835440" cy="102472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27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A3C54900-F2EB-49CD-9080-91932D7F1B11}"/>
              </a:ext>
            </a:extLst>
          </p:cNvPr>
          <p:cNvSpPr txBox="1">
            <a:spLocks/>
          </p:cNvSpPr>
          <p:nvPr/>
        </p:nvSpPr>
        <p:spPr>
          <a:xfrm>
            <a:off x="574985" y="1374440"/>
            <a:ext cx="6368343" cy="366763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7175" indent="-257175" algn="l" defTabSz="685800" rtl="0" eaLnBrk="1" latinLnBrk="0" hangingPunct="1">
              <a:lnSpc>
                <a:spcPct val="90000"/>
              </a:lnSpc>
              <a:spcBef>
                <a:spcPts val="525"/>
              </a:spcBef>
              <a:buClr>
                <a:schemeClr val="accent2"/>
              </a:buClr>
              <a:buSzPct val="100000"/>
              <a:buFont typeface="Arial" panose="020B0604020202020204" pitchFamily="34" charset="0"/>
              <a:buChar char="●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ts val="450"/>
              </a:spcBef>
              <a:buClr>
                <a:schemeClr val="accent2"/>
              </a:buClr>
              <a:buSzPct val="110000"/>
              <a:buFont typeface="Courier New" panose="02070309020205020404" pitchFamily="49" charset="0"/>
              <a:buChar char="o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ts val="360"/>
              </a:spcBef>
              <a:buClrTx/>
              <a:buSzPct val="120000"/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ts val="360"/>
              </a:spcBef>
              <a:buClrTx/>
              <a:buSzPct val="120000"/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ts val="360"/>
              </a:spcBef>
              <a:buClrTx/>
              <a:buSzPct val="120000"/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buClr>
                <a:srgbClr val="95C23D"/>
              </a:buClr>
            </a:pPr>
            <a:r>
              <a:rPr lang="sv-SE" dirty="0">
                <a:solidFill>
                  <a:prstClr val="black"/>
                </a:solidFill>
              </a:rPr>
              <a:t>Målet är att deltagaren ska komma till arbete eller utbildning</a:t>
            </a:r>
            <a:br>
              <a:rPr lang="sv-SE" dirty="0">
                <a:solidFill>
                  <a:prstClr val="black"/>
                </a:solidFill>
              </a:rPr>
            </a:br>
            <a:r>
              <a:rPr lang="sv-SE" dirty="0">
                <a:solidFill>
                  <a:prstClr val="black"/>
                </a:solidFill>
              </a:rPr>
              <a:t>på kortast möjliga tid.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95C23D"/>
              </a:buClr>
            </a:pPr>
            <a:r>
              <a:rPr lang="sv-SE" dirty="0">
                <a:solidFill>
                  <a:prstClr val="black"/>
                </a:solidFill>
              </a:rPr>
              <a:t>Arbetsförmedlingen avgör om arbetssökande tillhör målgruppen för tjänsten utifrån en bedömning av avstånd till arbetsmarknaden.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buClr>
                <a:srgbClr val="95C23D"/>
              </a:buClr>
            </a:pPr>
            <a:r>
              <a:rPr lang="sv-SE" dirty="0">
                <a:solidFill>
                  <a:prstClr val="black"/>
                </a:solidFill>
              </a:rPr>
              <a:t>Arbetssökande väljer själv leverantör. 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buClr>
                <a:srgbClr val="95C23D"/>
              </a:buClr>
            </a:pPr>
            <a:r>
              <a:rPr lang="sv-SE" dirty="0">
                <a:solidFill>
                  <a:prstClr val="black"/>
                </a:solidFill>
              </a:rPr>
              <a:t>Deltagare är hos leverantören upp till 12 månader.</a:t>
            </a:r>
            <a:endParaRPr lang="sv-SE" dirty="0">
              <a:solidFill>
                <a:schemeClr val="bg1"/>
              </a:solidFill>
            </a:endParaRPr>
          </a:p>
          <a:p>
            <a:pPr lvl="0">
              <a:lnSpc>
                <a:spcPct val="100000"/>
              </a:lnSpc>
              <a:spcBef>
                <a:spcPts val="600"/>
              </a:spcBef>
              <a:buClr>
                <a:srgbClr val="95C23D"/>
              </a:buClr>
            </a:pPr>
            <a:r>
              <a:rPr lang="sv-SE" dirty="0">
                <a:solidFill>
                  <a:prstClr val="black"/>
                </a:solidFill>
              </a:rPr>
              <a:t>Stödet ska anpassas efter varje individs behov och förutsättningar.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rgbClr val="95C23D"/>
              </a:buClr>
              <a:buNone/>
            </a:pPr>
            <a:endParaRPr lang="sv-SE" sz="1600" dirty="0">
              <a:solidFill>
                <a:prstClr val="black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rgbClr val="95C23D"/>
              </a:buClr>
              <a:buFont typeface="Arial" panose="020B0604020202020204" pitchFamily="34" charset="0"/>
              <a:buNone/>
            </a:pPr>
            <a:endParaRPr lang="sv-SE" dirty="0">
              <a:solidFill>
                <a:prstClr val="black"/>
              </a:solidFill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02102DA-F854-9CCF-1760-0AF52F2398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985" y="349720"/>
            <a:ext cx="7422784" cy="480967"/>
          </a:xfrm>
        </p:spPr>
        <p:txBody>
          <a:bodyPr/>
          <a:lstStyle/>
          <a:p>
            <a:r>
              <a:rPr lang="sv-SE" dirty="0">
                <a:solidFill>
                  <a:srgbClr val="00005A"/>
                </a:solidFill>
              </a:rPr>
              <a:t> Tjänsten rusta och matcha i korthet  </a:t>
            </a:r>
            <a:br>
              <a:rPr lang="sv-SE" dirty="0">
                <a:solidFill>
                  <a:srgbClr val="00005A"/>
                </a:solidFill>
              </a:rPr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368154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-form 1">
            <a:extLst>
              <a:ext uri="{FF2B5EF4-FFF2-40B4-BE49-F238E27FC236}">
                <a16:creationId xmlns:a16="http://schemas.microsoft.com/office/drawing/2014/main" id="{88D7FC70-C48A-4187-8D8A-E100696DEBF5}"/>
              </a:ext>
            </a:extLst>
          </p:cNvPr>
          <p:cNvSpPr/>
          <p:nvPr/>
        </p:nvSpPr>
        <p:spPr>
          <a:xfrm rot="5400000">
            <a:off x="5619762" y="962578"/>
            <a:ext cx="629920" cy="1048172"/>
          </a:xfrm>
          <a:prstGeom prst="corner">
            <a:avLst>
              <a:gd name="adj1" fmla="val 16120"/>
              <a:gd name="adj2" fmla="val 16110"/>
            </a:avLst>
          </a:prstGeom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" name="L-form 2">
            <a:extLst>
              <a:ext uri="{FF2B5EF4-FFF2-40B4-BE49-F238E27FC236}">
                <a16:creationId xmlns:a16="http://schemas.microsoft.com/office/drawing/2014/main" id="{95823C65-1A22-418C-878C-EDDCAF8A6AF8}"/>
              </a:ext>
            </a:extLst>
          </p:cNvPr>
          <p:cNvSpPr/>
          <p:nvPr/>
        </p:nvSpPr>
        <p:spPr>
          <a:xfrm rot="5400000">
            <a:off x="4532828" y="1498618"/>
            <a:ext cx="629920" cy="1048172"/>
          </a:xfrm>
          <a:prstGeom prst="corner">
            <a:avLst>
              <a:gd name="adj1" fmla="val 16120"/>
              <a:gd name="adj2" fmla="val 16110"/>
            </a:avLst>
          </a:prstGeom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" name="L-form 3">
            <a:extLst>
              <a:ext uri="{FF2B5EF4-FFF2-40B4-BE49-F238E27FC236}">
                <a16:creationId xmlns:a16="http://schemas.microsoft.com/office/drawing/2014/main" id="{FA91EBDE-6519-4E99-80B0-77DCD0656EEB}"/>
              </a:ext>
            </a:extLst>
          </p:cNvPr>
          <p:cNvSpPr/>
          <p:nvPr/>
        </p:nvSpPr>
        <p:spPr>
          <a:xfrm rot="5400000">
            <a:off x="3422385" y="2024209"/>
            <a:ext cx="629920" cy="1048172"/>
          </a:xfrm>
          <a:prstGeom prst="corner">
            <a:avLst>
              <a:gd name="adj1" fmla="val 16120"/>
              <a:gd name="adj2" fmla="val 16110"/>
            </a:avLst>
          </a:prstGeom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A110C109-9E5F-4B7A-AD8B-B19AFF2021F4}"/>
              </a:ext>
            </a:extLst>
          </p:cNvPr>
          <p:cNvSpPr txBox="1"/>
          <p:nvPr/>
        </p:nvSpPr>
        <p:spPr>
          <a:xfrm>
            <a:off x="2297968" y="2423805"/>
            <a:ext cx="817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dirty="0"/>
              <a:t>Individens villkor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FCB399E1-490F-4ED3-A4D8-6E56522B61B2}"/>
              </a:ext>
            </a:extLst>
          </p:cNvPr>
          <p:cNvSpPr txBox="1"/>
          <p:nvPr/>
        </p:nvSpPr>
        <p:spPr>
          <a:xfrm>
            <a:off x="3256858" y="1935117"/>
            <a:ext cx="817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dirty="0"/>
              <a:t>Samhällets villkor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349E6CED-F155-46A9-B4DE-62FD50225B88}"/>
              </a:ext>
            </a:extLst>
          </p:cNvPr>
          <p:cNvSpPr/>
          <p:nvPr/>
        </p:nvSpPr>
        <p:spPr>
          <a:xfrm>
            <a:off x="2131909" y="2758583"/>
            <a:ext cx="1048172" cy="102550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760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A390D2D1-784E-4898-BF5C-EF050D63F78A}"/>
              </a:ext>
            </a:extLst>
          </p:cNvPr>
          <p:cNvSpPr txBox="1"/>
          <p:nvPr/>
        </p:nvSpPr>
        <p:spPr>
          <a:xfrm>
            <a:off x="4439032" y="1364859"/>
            <a:ext cx="817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dirty="0"/>
              <a:t>Arbetslivets villkor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B648B2AE-A1ED-4268-9982-CCF44103058B}"/>
              </a:ext>
            </a:extLst>
          </p:cNvPr>
          <p:cNvSpPr txBox="1"/>
          <p:nvPr/>
        </p:nvSpPr>
        <p:spPr>
          <a:xfrm>
            <a:off x="5449397" y="984384"/>
            <a:ext cx="11635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dirty="0"/>
              <a:t>Arbetsmarknaden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4CA1FCAA-24C5-405A-BAEF-80C2C6BA41E0}"/>
              </a:ext>
            </a:extLst>
          </p:cNvPr>
          <p:cNvSpPr txBox="1"/>
          <p:nvPr/>
        </p:nvSpPr>
        <p:spPr>
          <a:xfrm>
            <a:off x="2197478" y="2853802"/>
            <a:ext cx="108134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dirty="0"/>
              <a:t>Behov av vård, behandling, personligt stöd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87094568-E52A-473C-B0D1-4E28CA5A6060}"/>
              </a:ext>
            </a:extLst>
          </p:cNvPr>
          <p:cNvSpPr txBox="1"/>
          <p:nvPr/>
        </p:nvSpPr>
        <p:spPr>
          <a:xfrm>
            <a:off x="3314711" y="2431205"/>
            <a:ext cx="914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dirty="0"/>
              <a:t>Arbetsträning</a:t>
            </a:r>
          </a:p>
          <a:p>
            <a:r>
              <a:rPr lang="sv-SE" sz="900" dirty="0"/>
              <a:t>Social träning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3DB37337-4C4A-4E8F-B4F3-0D05BBEA2E1E}"/>
              </a:ext>
            </a:extLst>
          </p:cNvPr>
          <p:cNvSpPr txBox="1"/>
          <p:nvPr/>
        </p:nvSpPr>
        <p:spPr>
          <a:xfrm>
            <a:off x="4780109" y="1943639"/>
            <a:ext cx="1696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dirty="0"/>
              <a:t>Arbetslivsinriktad rehabilitering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4F5BCB06-C3B1-49FC-8B73-7E47C64803FD}"/>
              </a:ext>
            </a:extLst>
          </p:cNvPr>
          <p:cNvSpPr txBox="1"/>
          <p:nvPr/>
        </p:nvSpPr>
        <p:spPr>
          <a:xfrm>
            <a:off x="2498579" y="1311188"/>
            <a:ext cx="1234789" cy="2092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760" b="1" dirty="0">
                <a:solidFill>
                  <a:srgbClr val="FF0000"/>
                </a:solidFill>
              </a:rPr>
              <a:t>Samverkansområde</a:t>
            </a:r>
          </a:p>
        </p:txBody>
      </p:sp>
      <p:cxnSp>
        <p:nvCxnSpPr>
          <p:cNvPr id="18" name="Rak pilkoppling 17">
            <a:extLst>
              <a:ext uri="{FF2B5EF4-FFF2-40B4-BE49-F238E27FC236}">
                <a16:creationId xmlns:a16="http://schemas.microsoft.com/office/drawing/2014/main" id="{7AF4DFD4-16CF-46E4-91DC-F47FAA694049}"/>
              </a:ext>
            </a:extLst>
          </p:cNvPr>
          <p:cNvCxnSpPr>
            <a:cxnSpLocks/>
          </p:cNvCxnSpPr>
          <p:nvPr/>
        </p:nvCxnSpPr>
        <p:spPr>
          <a:xfrm>
            <a:off x="3639947" y="1503270"/>
            <a:ext cx="321234" cy="22013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koppling 20">
            <a:extLst>
              <a:ext uri="{FF2B5EF4-FFF2-40B4-BE49-F238E27FC236}">
                <a16:creationId xmlns:a16="http://schemas.microsoft.com/office/drawing/2014/main" id="{0E0063AF-DB05-4053-954D-5C6E3B2A9F6F}"/>
              </a:ext>
            </a:extLst>
          </p:cNvPr>
          <p:cNvCxnSpPr/>
          <p:nvPr/>
        </p:nvCxnSpPr>
        <p:spPr>
          <a:xfrm>
            <a:off x="4327787" y="2396704"/>
            <a:ext cx="0" cy="128907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pilkoppling 22">
            <a:extLst>
              <a:ext uri="{FF2B5EF4-FFF2-40B4-BE49-F238E27FC236}">
                <a16:creationId xmlns:a16="http://schemas.microsoft.com/office/drawing/2014/main" id="{A339307B-9A27-4A50-A705-AA128F127000}"/>
              </a:ext>
            </a:extLst>
          </p:cNvPr>
          <p:cNvCxnSpPr>
            <a:cxnSpLocks/>
          </p:cNvCxnSpPr>
          <p:nvPr/>
        </p:nvCxnSpPr>
        <p:spPr>
          <a:xfrm>
            <a:off x="4327787" y="3041238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pilkoppling 25">
            <a:extLst>
              <a:ext uri="{FF2B5EF4-FFF2-40B4-BE49-F238E27FC236}">
                <a16:creationId xmlns:a16="http://schemas.microsoft.com/office/drawing/2014/main" id="{BCCB3734-1246-441E-9398-DAABE3036183}"/>
              </a:ext>
            </a:extLst>
          </p:cNvPr>
          <p:cNvCxnSpPr>
            <a:cxnSpLocks/>
          </p:cNvCxnSpPr>
          <p:nvPr/>
        </p:nvCxnSpPr>
        <p:spPr>
          <a:xfrm>
            <a:off x="4327786" y="3002569"/>
            <a:ext cx="2012042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pilkoppling 26">
            <a:extLst>
              <a:ext uri="{FF2B5EF4-FFF2-40B4-BE49-F238E27FC236}">
                <a16:creationId xmlns:a16="http://schemas.microsoft.com/office/drawing/2014/main" id="{91C163DE-72BD-4ACF-8316-AEB398862AC5}"/>
              </a:ext>
            </a:extLst>
          </p:cNvPr>
          <p:cNvCxnSpPr>
            <a:cxnSpLocks/>
          </p:cNvCxnSpPr>
          <p:nvPr/>
        </p:nvCxnSpPr>
        <p:spPr>
          <a:xfrm>
            <a:off x="2081009" y="3478754"/>
            <a:ext cx="2246778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ruta 28">
            <a:extLst>
              <a:ext uri="{FF2B5EF4-FFF2-40B4-BE49-F238E27FC236}">
                <a16:creationId xmlns:a16="http://schemas.microsoft.com/office/drawing/2014/main" id="{D39463B1-0935-4D6E-A3D7-3A8932290CD6}"/>
              </a:ext>
            </a:extLst>
          </p:cNvPr>
          <p:cNvSpPr txBox="1"/>
          <p:nvPr/>
        </p:nvSpPr>
        <p:spPr>
          <a:xfrm>
            <a:off x="2019358" y="3487001"/>
            <a:ext cx="21922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Kompetensområde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D1080554-4280-4296-B77C-442AF6EADBBB}"/>
              </a:ext>
            </a:extLst>
          </p:cNvPr>
          <p:cNvSpPr txBox="1"/>
          <p:nvPr/>
        </p:nvSpPr>
        <p:spPr>
          <a:xfrm>
            <a:off x="1972184" y="3640233"/>
            <a:ext cx="268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dirty="0"/>
              <a:t>Vården  -  Försäkringskassan - Socialförvaltningen</a:t>
            </a: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090F420F-0408-41B1-9E41-62D8335AD00B}"/>
              </a:ext>
            </a:extLst>
          </p:cNvPr>
          <p:cNvSpPr txBox="1"/>
          <p:nvPr/>
        </p:nvSpPr>
        <p:spPr>
          <a:xfrm>
            <a:off x="4847789" y="3654899"/>
            <a:ext cx="26850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dirty="0"/>
              <a:t>Arbetsförmedlingen</a:t>
            </a:r>
          </a:p>
        </p:txBody>
      </p:sp>
      <p:sp>
        <p:nvSpPr>
          <p:cNvPr id="15" name="Flödesschema: Koppling 14">
            <a:extLst>
              <a:ext uri="{FF2B5EF4-FFF2-40B4-BE49-F238E27FC236}">
                <a16:creationId xmlns:a16="http://schemas.microsoft.com/office/drawing/2014/main" id="{624C665D-6414-4E0B-B6BA-774A55FF0A5F}"/>
              </a:ext>
            </a:extLst>
          </p:cNvPr>
          <p:cNvSpPr/>
          <p:nvPr/>
        </p:nvSpPr>
        <p:spPr>
          <a:xfrm>
            <a:off x="3880880" y="1735647"/>
            <a:ext cx="612111" cy="573331"/>
          </a:xfrm>
          <a:prstGeom prst="flowChartConnector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760"/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4B944D6C-1955-4AE2-AC8E-71513A0022A3}"/>
              </a:ext>
            </a:extLst>
          </p:cNvPr>
          <p:cNvSpPr txBox="1"/>
          <p:nvPr/>
        </p:nvSpPr>
        <p:spPr>
          <a:xfrm>
            <a:off x="3613966" y="3980192"/>
            <a:ext cx="1427645" cy="2092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760" b="1" dirty="0">
                <a:solidFill>
                  <a:srgbClr val="FF0000"/>
                </a:solidFill>
              </a:rPr>
              <a:t>SAMVERKANSANSVAR</a:t>
            </a:r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C2821835-ECFF-457C-976C-5F25303A8492}"/>
              </a:ext>
            </a:extLst>
          </p:cNvPr>
          <p:cNvSpPr txBox="1"/>
          <p:nvPr/>
        </p:nvSpPr>
        <p:spPr>
          <a:xfrm>
            <a:off x="2498577" y="4190397"/>
            <a:ext cx="40451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900" dirty="0"/>
              <a:t>Vården  -  Försäkringskassan – Socialförvaltningen - Arbetsförmedlingen</a:t>
            </a:r>
          </a:p>
        </p:txBody>
      </p:sp>
      <p:cxnSp>
        <p:nvCxnSpPr>
          <p:cNvPr id="43" name="Rak pilkoppling 42">
            <a:extLst>
              <a:ext uri="{FF2B5EF4-FFF2-40B4-BE49-F238E27FC236}">
                <a16:creationId xmlns:a16="http://schemas.microsoft.com/office/drawing/2014/main" id="{1B343E45-34BC-4705-8051-5692163BD5C7}"/>
              </a:ext>
            </a:extLst>
          </p:cNvPr>
          <p:cNvCxnSpPr/>
          <p:nvPr/>
        </p:nvCxnSpPr>
        <p:spPr>
          <a:xfrm>
            <a:off x="2131911" y="4190396"/>
            <a:ext cx="4263124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4219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698326-5925-1672-1716-E9BB69B0E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333" y="871859"/>
            <a:ext cx="6345134" cy="3087706"/>
          </a:xfrm>
        </p:spPr>
        <p:txBody>
          <a:bodyPr/>
          <a:lstStyle/>
          <a:p>
            <a:r>
              <a:rPr lang="sv-SE" sz="2400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1. Arbetsförmedlingen - insatser och program</a:t>
            </a:r>
            <a:br>
              <a:rPr lang="sv-SE" sz="2400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br>
              <a:rPr lang="sv-SE" sz="24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lang="sv-SE" sz="24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Hur jobbar Arbetsförmedlingen med personer som behöver extra stöd? När används de privata aktörerna och vilka insatser sköter Arbetsförmedlingen i egen regi?</a:t>
            </a:r>
            <a:br>
              <a:rPr lang="sv-SE" sz="24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047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A5427F-336E-A95E-86F9-2BF96809B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43" y="643500"/>
            <a:ext cx="7422784" cy="675000"/>
          </a:xfrm>
        </p:spPr>
        <p:txBody>
          <a:bodyPr/>
          <a:lstStyle/>
          <a:p>
            <a:r>
              <a:rPr lang="sv-SE" dirty="0"/>
              <a:t>Regleringsbrevet för 2024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E5CF8DE-E677-7EF0-E1CD-9AAF85443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02" y="1503680"/>
            <a:ext cx="7421825" cy="2996320"/>
          </a:xfrm>
        </p:spPr>
        <p:txBody>
          <a:bodyPr/>
          <a:lstStyle/>
          <a:p>
            <a:pPr marL="0" indent="0" algn="l">
              <a:buNone/>
            </a:pPr>
            <a:r>
              <a:rPr lang="sv-SE" sz="18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Myndighetens prioriteringar 2024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sz="18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Motverka långtidsarbetslöshet genom förstärkt stöd till arbetssökande som står långt från arbetsmarknaden.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sz="18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Minska felaktiga utbetalningar genom ökad kvalitet i ärendehandläggning och förbättringar av kontrollarbetet.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sz="18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Främja ett effektivt jobbsökande med en ökad geografisk och yrkesmässig rörlighet.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v-SE" sz="18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Öka vår effektivitet genom ett fortsatt utvecklingsarbete mot vår målbild för 2026.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9090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Koppling: vinklad 17">
            <a:extLst>
              <a:ext uri="{FF2B5EF4-FFF2-40B4-BE49-F238E27FC236}">
                <a16:creationId xmlns:a16="http://schemas.microsoft.com/office/drawing/2014/main" id="{7B3D55F6-3BF0-4B4A-9AA6-E80F3A2D694A}"/>
              </a:ext>
            </a:extLst>
          </p:cNvPr>
          <p:cNvCxnSpPr>
            <a:cxnSpLocks/>
          </p:cNvCxnSpPr>
          <p:nvPr/>
        </p:nvCxnSpPr>
        <p:spPr>
          <a:xfrm rot="16200000" flipV="1">
            <a:off x="4124143" y="637476"/>
            <a:ext cx="22303" cy="3345364"/>
          </a:xfrm>
          <a:prstGeom prst="bentConnector3">
            <a:avLst>
              <a:gd name="adj1" fmla="val 1124974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k koppling 31">
            <a:extLst>
              <a:ext uri="{FF2B5EF4-FFF2-40B4-BE49-F238E27FC236}">
                <a16:creationId xmlns:a16="http://schemas.microsoft.com/office/drawing/2014/main" id="{53E001D8-B2FC-4A3D-B08F-5D73176D2D4C}"/>
              </a:ext>
            </a:extLst>
          </p:cNvPr>
          <p:cNvCxnSpPr>
            <a:cxnSpLocks/>
          </p:cNvCxnSpPr>
          <p:nvPr/>
        </p:nvCxnSpPr>
        <p:spPr>
          <a:xfrm flipV="1">
            <a:off x="4102243" y="1774791"/>
            <a:ext cx="0" cy="54651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ubrik 1">
            <a:extLst>
              <a:ext uri="{FF2B5EF4-FFF2-40B4-BE49-F238E27FC236}">
                <a16:creationId xmlns:a16="http://schemas.microsoft.com/office/drawing/2014/main" id="{F6B21BC9-584F-4ACA-A480-1D9095DE2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02" y="338886"/>
            <a:ext cx="7422784" cy="612980"/>
          </a:xfrm>
        </p:spPr>
        <p:txBody>
          <a:bodyPr/>
          <a:lstStyle/>
          <a:p>
            <a:r>
              <a:rPr lang="sv-SE" sz="2000" dirty="0"/>
              <a:t>Antalet inskrivna arbetslösa i Skaraborg, december 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5DF319B-C771-4CA7-983F-18D2E78F2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02" y="1143001"/>
            <a:ext cx="7421825" cy="3538352"/>
          </a:xfrm>
        </p:spPr>
        <p:txBody>
          <a:bodyPr/>
          <a:lstStyle/>
          <a:p>
            <a:pPr lvl="0"/>
            <a:endParaRPr lang="sv-SE" dirty="0">
              <a:latin typeface="Georgia" panose="02040502050405020303" pitchFamily="18" charset="0"/>
            </a:endParaRPr>
          </a:p>
          <a:p>
            <a:pPr marL="0" lvl="0" indent="0">
              <a:buNone/>
            </a:pPr>
            <a:endParaRPr lang="sv-SE" b="1" dirty="0"/>
          </a:p>
        </p:txBody>
      </p:sp>
      <p:sp>
        <p:nvSpPr>
          <p:cNvPr id="9" name="Flödesschema: Alternativ process 8">
            <a:extLst>
              <a:ext uri="{FF2B5EF4-FFF2-40B4-BE49-F238E27FC236}">
                <a16:creationId xmlns:a16="http://schemas.microsoft.com/office/drawing/2014/main" id="{FFC05195-3BD5-4671-8CBD-96D23CDC38D5}"/>
              </a:ext>
            </a:extLst>
          </p:cNvPr>
          <p:cNvSpPr/>
          <p:nvPr/>
        </p:nvSpPr>
        <p:spPr>
          <a:xfrm>
            <a:off x="3438393" y="1143000"/>
            <a:ext cx="1334329" cy="79731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/>
              <a:t>Inskrivna arbetslösa</a:t>
            </a:r>
          </a:p>
          <a:p>
            <a:pPr algn="ctr"/>
            <a:r>
              <a:rPr lang="sv-SE" sz="1400" b="1" dirty="0"/>
              <a:t>6352</a:t>
            </a:r>
          </a:p>
        </p:txBody>
      </p:sp>
      <p:sp>
        <p:nvSpPr>
          <p:cNvPr id="10" name="Flödesschema: Alternativ process 9">
            <a:extLst>
              <a:ext uri="{FF2B5EF4-FFF2-40B4-BE49-F238E27FC236}">
                <a16:creationId xmlns:a16="http://schemas.microsoft.com/office/drawing/2014/main" id="{22BA3832-46F8-467F-9675-9B22020F6B37}"/>
              </a:ext>
            </a:extLst>
          </p:cNvPr>
          <p:cNvSpPr/>
          <p:nvPr/>
        </p:nvSpPr>
        <p:spPr>
          <a:xfrm>
            <a:off x="1676499" y="2232100"/>
            <a:ext cx="1453278" cy="1169019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/>
              <a:t>Högst förgymnasial utbildning</a:t>
            </a:r>
          </a:p>
          <a:p>
            <a:pPr algn="ctr"/>
            <a:r>
              <a:rPr lang="sv-SE" b="1" dirty="0"/>
              <a:t>2463</a:t>
            </a:r>
            <a:r>
              <a:rPr lang="sv-SE" dirty="0"/>
              <a:t> </a:t>
            </a:r>
          </a:p>
        </p:txBody>
      </p:sp>
      <p:sp>
        <p:nvSpPr>
          <p:cNvPr id="11" name="Flödesschema: Alternativ process 10">
            <a:extLst>
              <a:ext uri="{FF2B5EF4-FFF2-40B4-BE49-F238E27FC236}">
                <a16:creationId xmlns:a16="http://schemas.microsoft.com/office/drawing/2014/main" id="{7B2F2FB9-F3BF-49CA-8D20-9817F4FA3362}"/>
              </a:ext>
            </a:extLst>
          </p:cNvPr>
          <p:cNvSpPr/>
          <p:nvPr/>
        </p:nvSpPr>
        <p:spPr>
          <a:xfrm>
            <a:off x="3438392" y="2254403"/>
            <a:ext cx="1453278" cy="89023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400" b="1" dirty="0"/>
          </a:p>
          <a:p>
            <a:pPr algn="ctr"/>
            <a:r>
              <a:rPr lang="sv-SE" sz="1400" b="1" dirty="0"/>
              <a:t>Gymnasial utbildning</a:t>
            </a:r>
          </a:p>
          <a:p>
            <a:pPr algn="ctr"/>
            <a:r>
              <a:rPr lang="sv-SE" b="1" dirty="0"/>
              <a:t>2401</a:t>
            </a:r>
          </a:p>
          <a:p>
            <a:pPr algn="ctr"/>
            <a:endParaRPr lang="sv-SE" dirty="0"/>
          </a:p>
        </p:txBody>
      </p:sp>
      <p:sp>
        <p:nvSpPr>
          <p:cNvPr id="12" name="Flödesschema: Alternativ process 11">
            <a:extLst>
              <a:ext uri="{FF2B5EF4-FFF2-40B4-BE49-F238E27FC236}">
                <a16:creationId xmlns:a16="http://schemas.microsoft.com/office/drawing/2014/main" id="{F73C0D36-0AE8-4A16-A98E-3E40C95CFC1F}"/>
              </a:ext>
            </a:extLst>
          </p:cNvPr>
          <p:cNvSpPr/>
          <p:nvPr/>
        </p:nvSpPr>
        <p:spPr>
          <a:xfrm>
            <a:off x="5081336" y="2254403"/>
            <a:ext cx="1574681" cy="89023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400" b="1" dirty="0"/>
          </a:p>
          <a:p>
            <a:pPr algn="ctr"/>
            <a:r>
              <a:rPr lang="sv-SE" sz="1400" b="1" dirty="0"/>
              <a:t>Eftergymnasial utbildning</a:t>
            </a:r>
          </a:p>
          <a:p>
            <a:pPr algn="ctr"/>
            <a:r>
              <a:rPr lang="sv-SE" b="1" dirty="0"/>
              <a:t>1488</a:t>
            </a:r>
          </a:p>
          <a:p>
            <a:pPr algn="ctr"/>
            <a:r>
              <a:rPr lang="sv-SE" dirty="0"/>
              <a:t> </a:t>
            </a:r>
          </a:p>
        </p:txBody>
      </p:sp>
      <p:cxnSp>
        <p:nvCxnSpPr>
          <p:cNvPr id="15" name="Rak koppling 14">
            <a:extLst>
              <a:ext uri="{FF2B5EF4-FFF2-40B4-BE49-F238E27FC236}">
                <a16:creationId xmlns:a16="http://schemas.microsoft.com/office/drawing/2014/main" id="{FDAAA8EB-DFE0-4617-B41D-A8F9CAD01743}"/>
              </a:ext>
            </a:extLst>
          </p:cNvPr>
          <p:cNvCxnSpPr>
            <a:cxnSpLocks/>
          </p:cNvCxnSpPr>
          <p:nvPr/>
        </p:nvCxnSpPr>
        <p:spPr>
          <a:xfrm>
            <a:off x="4393580" y="201837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060C4F87-80FB-8CD3-CCE6-A0724AECE5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5842965"/>
              </p:ext>
            </p:extLst>
          </p:nvPr>
        </p:nvGraphicFramePr>
        <p:xfrm>
          <a:off x="2206818" y="3057306"/>
          <a:ext cx="1688107" cy="1354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E6E8F70A-F7E0-CF88-4F59-25E52FCC21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636655"/>
              </p:ext>
            </p:extLst>
          </p:nvPr>
        </p:nvGraphicFramePr>
        <p:xfrm>
          <a:off x="3605248" y="2896764"/>
          <a:ext cx="2320901" cy="1430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FA390DA5-C23F-89C5-530F-4BC687F7B7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5617272"/>
              </p:ext>
            </p:extLst>
          </p:nvPr>
        </p:nvGraphicFramePr>
        <p:xfrm>
          <a:off x="5570160" y="2826961"/>
          <a:ext cx="2198749" cy="1395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Diagram 15">
            <a:extLst>
              <a:ext uri="{FF2B5EF4-FFF2-40B4-BE49-F238E27FC236}">
                <a16:creationId xmlns:a16="http://schemas.microsoft.com/office/drawing/2014/main" id="{81494C5F-31B5-B133-FEF4-6655800ABB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8129702"/>
              </p:ext>
            </p:extLst>
          </p:nvPr>
        </p:nvGraphicFramePr>
        <p:xfrm>
          <a:off x="4383535" y="411830"/>
          <a:ext cx="2401174" cy="1765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062379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94667" y="53522"/>
            <a:ext cx="7241809" cy="292301"/>
          </a:xfrm>
        </p:spPr>
        <p:txBody>
          <a:bodyPr/>
          <a:lstStyle/>
          <a:p>
            <a:r>
              <a:rPr lang="sv-SE" sz="1600" dirty="0"/>
              <a:t>Kraven för att få och behålla ett arbete ökar – antalet anställda i Sverige utifrån SSYK</a:t>
            </a:r>
          </a:p>
        </p:txBody>
      </p:sp>
      <p:sp>
        <p:nvSpPr>
          <p:cNvPr id="32" name="Ellips 31"/>
          <p:cNvSpPr>
            <a:spLocks/>
          </p:cNvSpPr>
          <p:nvPr/>
        </p:nvSpPr>
        <p:spPr>
          <a:xfrm>
            <a:off x="2241601" y="1099946"/>
            <a:ext cx="1656000" cy="1656000"/>
          </a:xfrm>
          <a:prstGeom prst="ellips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Yrkesområde 4-8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9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Kräver gymnasial utbildningsnivå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9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Ellips 32"/>
          <p:cNvSpPr/>
          <p:nvPr/>
        </p:nvSpPr>
        <p:spPr>
          <a:xfrm>
            <a:off x="4836435" y="1119264"/>
            <a:ext cx="1332000" cy="1332000"/>
          </a:xfrm>
          <a:prstGeom prst="ellips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Yrkesområde 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2-3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9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Kräver efter-gymnasial utbildnings-nivå</a:t>
            </a:r>
          </a:p>
        </p:txBody>
      </p:sp>
      <p:sp>
        <p:nvSpPr>
          <p:cNvPr id="34" name="Ellips 33"/>
          <p:cNvSpPr/>
          <p:nvPr/>
        </p:nvSpPr>
        <p:spPr>
          <a:xfrm>
            <a:off x="954457" y="1131936"/>
            <a:ext cx="180000" cy="180000"/>
          </a:xfrm>
          <a:prstGeom prst="ellips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194949" y="1573069"/>
            <a:ext cx="1782217" cy="810050"/>
          </a:xfrm>
          <a:prstGeom prst="wedgeEllipseCallout">
            <a:avLst>
              <a:gd name="adj1" fmla="val -2991"/>
              <a:gd name="adj2" fmla="val -77726"/>
            </a:avLst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Yrkesområde 9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sv-SE" sz="9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högst förgymnasial utbildningsnivå</a:t>
            </a:r>
            <a:endParaRPr kumimoji="0" lang="sv-SE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940847" y="325640"/>
            <a:ext cx="2411774" cy="213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78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Källa: SCB Yrkesregistret, 2021</a:t>
            </a:r>
          </a:p>
        </p:txBody>
      </p:sp>
      <p:sp>
        <p:nvSpPr>
          <p:cNvPr id="9" name="Ellips 8"/>
          <p:cNvSpPr/>
          <p:nvPr/>
        </p:nvSpPr>
        <p:spPr>
          <a:xfrm>
            <a:off x="6776399" y="1148527"/>
            <a:ext cx="252000" cy="252000"/>
          </a:xfrm>
          <a:prstGeom prst="ellips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Oval 34"/>
          <p:cNvSpPr/>
          <p:nvPr/>
        </p:nvSpPr>
        <p:spPr>
          <a:xfrm>
            <a:off x="6294840" y="1785264"/>
            <a:ext cx="1467117" cy="861774"/>
          </a:xfrm>
          <a:prstGeom prst="wedgeEllipseCallout">
            <a:avLst>
              <a:gd name="adj1" fmla="val -9914"/>
              <a:gd name="adj2" fmla="val -89898"/>
            </a:avLst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Yrkesområde 1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Chefstjänster</a:t>
            </a:r>
            <a:br>
              <a:rPr kumimoji="0" lang="sv-SE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sv-SE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301 400 anställda </a:t>
            </a:r>
          </a:p>
        </p:txBody>
      </p:sp>
      <p:sp>
        <p:nvSpPr>
          <p:cNvPr id="11" name="textruta 10"/>
          <p:cNvSpPr txBox="1"/>
          <p:nvPr/>
        </p:nvSpPr>
        <p:spPr>
          <a:xfrm>
            <a:off x="901822" y="761773"/>
            <a:ext cx="658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5 %</a:t>
            </a:r>
          </a:p>
        </p:txBody>
      </p:sp>
      <p:sp>
        <p:nvSpPr>
          <p:cNvPr id="13" name="textruta 12"/>
          <p:cNvSpPr txBox="1"/>
          <p:nvPr/>
        </p:nvSpPr>
        <p:spPr>
          <a:xfrm>
            <a:off x="5254796" y="761773"/>
            <a:ext cx="658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37 %</a:t>
            </a:r>
          </a:p>
        </p:txBody>
      </p:sp>
      <p:sp>
        <p:nvSpPr>
          <p:cNvPr id="14" name="textruta 13"/>
          <p:cNvSpPr txBox="1"/>
          <p:nvPr/>
        </p:nvSpPr>
        <p:spPr>
          <a:xfrm>
            <a:off x="2729145" y="761773"/>
            <a:ext cx="658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46 %</a:t>
            </a:r>
          </a:p>
        </p:txBody>
      </p:sp>
      <p:sp>
        <p:nvSpPr>
          <p:cNvPr id="15" name="textruta 14"/>
          <p:cNvSpPr txBox="1"/>
          <p:nvPr/>
        </p:nvSpPr>
        <p:spPr>
          <a:xfrm>
            <a:off x="6646258" y="792169"/>
            <a:ext cx="5122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7 %</a:t>
            </a:r>
          </a:p>
        </p:txBody>
      </p:sp>
      <p:sp>
        <p:nvSpPr>
          <p:cNvPr id="17" name="Oval 34"/>
          <p:cNvSpPr/>
          <p:nvPr/>
        </p:nvSpPr>
        <p:spPr>
          <a:xfrm>
            <a:off x="7888362" y="1757713"/>
            <a:ext cx="1206069" cy="916876"/>
          </a:xfrm>
          <a:prstGeom prst="wedgeEllipseCallout">
            <a:avLst>
              <a:gd name="adj1" fmla="val -1622"/>
              <a:gd name="adj2" fmla="val -64423"/>
            </a:avLst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Övriga:</a:t>
            </a:r>
            <a:br>
              <a:rPr kumimoji="0" lang="sv-SE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sv-SE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yrke okänt samt militärer</a:t>
            </a:r>
          </a:p>
        </p:txBody>
      </p:sp>
      <p:sp>
        <p:nvSpPr>
          <p:cNvPr id="18" name="Ellips 17"/>
          <p:cNvSpPr/>
          <p:nvPr/>
        </p:nvSpPr>
        <p:spPr>
          <a:xfrm>
            <a:off x="8318393" y="1161824"/>
            <a:ext cx="232335" cy="225405"/>
          </a:xfrm>
          <a:prstGeom prst="ellips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013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textruta 18"/>
          <p:cNvSpPr txBox="1"/>
          <p:nvPr/>
        </p:nvSpPr>
        <p:spPr>
          <a:xfrm>
            <a:off x="8242178" y="817571"/>
            <a:ext cx="5392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5 %</a:t>
            </a: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97FF5B85-E310-40B6-B0D5-D15DB599AB10}"/>
              </a:ext>
            </a:extLst>
          </p:cNvPr>
          <p:cNvSpPr>
            <a:spLocks noChangeAspect="1"/>
          </p:cNvSpPr>
          <p:nvPr/>
        </p:nvSpPr>
        <p:spPr>
          <a:xfrm>
            <a:off x="474057" y="3068158"/>
            <a:ext cx="1224000" cy="1224000"/>
          </a:xfrm>
          <a:prstGeom prst="ellipse">
            <a:avLst/>
          </a:prstGeom>
          <a:solidFill>
            <a:srgbClr val="A5CB5A"/>
          </a:solidFill>
          <a:effectLst>
            <a:outerShdw blurRad="139700" dist="38100" dir="2700000" sx="107000" sy="107000" algn="tl" rotWithShape="0">
              <a:prstClr val="black">
                <a:alpha val="3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>
                <a:solidFill>
                  <a:schemeClr val="tx1"/>
                </a:solidFill>
              </a:rPr>
              <a:t>  34%</a:t>
            </a:r>
          </a:p>
        </p:txBody>
      </p:sp>
      <p:sp>
        <p:nvSpPr>
          <p:cNvPr id="20" name="Ellips 19">
            <a:extLst>
              <a:ext uri="{FF2B5EF4-FFF2-40B4-BE49-F238E27FC236}">
                <a16:creationId xmlns:a16="http://schemas.microsoft.com/office/drawing/2014/main" id="{1232E4FB-01B7-4D87-9031-692827277E57}"/>
              </a:ext>
            </a:extLst>
          </p:cNvPr>
          <p:cNvSpPr/>
          <p:nvPr/>
        </p:nvSpPr>
        <p:spPr>
          <a:xfrm>
            <a:off x="2421787" y="3068158"/>
            <a:ext cx="1295627" cy="1295627"/>
          </a:xfrm>
          <a:prstGeom prst="ellipse">
            <a:avLst/>
          </a:prstGeom>
          <a:solidFill>
            <a:srgbClr val="A5CB5A"/>
          </a:solidFill>
          <a:effectLst>
            <a:outerShdw blurRad="139700" dist="38100" dir="2700000" sx="107000" sy="107000" algn="tl" rotWithShape="0">
              <a:prstClr val="black">
                <a:alpha val="3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>
                <a:solidFill>
                  <a:schemeClr val="tx1"/>
                </a:solidFill>
              </a:rPr>
              <a:t> 36%</a:t>
            </a:r>
          </a:p>
        </p:txBody>
      </p:sp>
      <p:sp>
        <p:nvSpPr>
          <p:cNvPr id="21" name="Ellips 20">
            <a:extLst>
              <a:ext uri="{FF2B5EF4-FFF2-40B4-BE49-F238E27FC236}">
                <a16:creationId xmlns:a16="http://schemas.microsoft.com/office/drawing/2014/main" id="{7A1ADE57-A672-4EEF-B91C-0A96D72614ED}"/>
              </a:ext>
            </a:extLst>
          </p:cNvPr>
          <p:cNvSpPr>
            <a:spLocks noChangeAspect="1"/>
          </p:cNvSpPr>
          <p:nvPr/>
        </p:nvSpPr>
        <p:spPr>
          <a:xfrm>
            <a:off x="4967040" y="3154622"/>
            <a:ext cx="1080000" cy="1080000"/>
          </a:xfrm>
          <a:prstGeom prst="ellipse">
            <a:avLst/>
          </a:prstGeom>
          <a:solidFill>
            <a:srgbClr val="A5CB5A"/>
          </a:solidFill>
          <a:effectLst>
            <a:outerShdw blurRad="139700" dist="38100" dir="2700000" sx="107000" sy="107000" algn="tl" rotWithShape="0">
              <a:prstClr val="black">
                <a:alpha val="3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>
                <a:solidFill>
                  <a:schemeClr val="tx1"/>
                </a:solidFill>
              </a:rPr>
              <a:t>30%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18B35C78-973D-42B5-BE25-1EE33DB12BF8}"/>
              </a:ext>
            </a:extLst>
          </p:cNvPr>
          <p:cNvSpPr txBox="1"/>
          <p:nvPr/>
        </p:nvSpPr>
        <p:spPr>
          <a:xfrm>
            <a:off x="203207" y="4381727"/>
            <a:ext cx="16824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000" b="1" dirty="0">
                <a:solidFill>
                  <a:schemeClr val="tx1"/>
                </a:solidFill>
              </a:rPr>
              <a:t>Andel inskrivna arbetslösa med högst förgymnasial utbildning</a:t>
            </a:r>
          </a:p>
          <a:p>
            <a:pPr algn="ctr"/>
            <a:endParaRPr lang="sv-SE" sz="1000" b="1" dirty="0"/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BB0FB644-6D9E-458F-B5D9-70A560F8F605}"/>
              </a:ext>
            </a:extLst>
          </p:cNvPr>
          <p:cNvSpPr txBox="1"/>
          <p:nvPr/>
        </p:nvSpPr>
        <p:spPr>
          <a:xfrm>
            <a:off x="2292862" y="4435614"/>
            <a:ext cx="1553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000" b="1" dirty="0">
                <a:solidFill>
                  <a:schemeClr val="tx1"/>
                </a:solidFill>
              </a:rPr>
              <a:t>Andel inskrivna arbetslösa med gymnasieutbildning</a:t>
            </a:r>
          </a:p>
          <a:p>
            <a:pPr algn="ctr"/>
            <a:endParaRPr lang="sv-SE" sz="1000" b="1" dirty="0"/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27B3A95B-1BEC-4BF0-A156-43BDD3EA1E6A}"/>
              </a:ext>
            </a:extLst>
          </p:cNvPr>
          <p:cNvSpPr txBox="1"/>
          <p:nvPr/>
        </p:nvSpPr>
        <p:spPr>
          <a:xfrm>
            <a:off x="4624803" y="4381727"/>
            <a:ext cx="1755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000" b="1" dirty="0">
                <a:solidFill>
                  <a:schemeClr val="tx1"/>
                </a:solidFill>
              </a:rPr>
              <a:t>Andel inskrivna arbetslösa med eftergymnasial utbildning</a:t>
            </a:r>
          </a:p>
          <a:p>
            <a:pPr algn="ctr"/>
            <a:endParaRPr lang="sv-SE" sz="1000" b="1" dirty="0"/>
          </a:p>
        </p:txBody>
      </p:sp>
    </p:spTree>
    <p:extLst>
      <p:ext uri="{BB962C8B-B14F-4D97-AF65-F5344CB8AC3E}">
        <p14:creationId xmlns:p14="http://schemas.microsoft.com/office/powerpoint/2010/main" val="2436760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8AC44D-7971-4520-825A-E7EAE6EB3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42" y="324281"/>
            <a:ext cx="8169388" cy="675000"/>
          </a:xfrm>
        </p:spPr>
        <p:txBody>
          <a:bodyPr/>
          <a:lstStyle/>
          <a:p>
            <a:r>
              <a:rPr lang="sv-SE" dirty="0"/>
              <a:t>Vad ska vi </a:t>
            </a:r>
            <a:r>
              <a:rPr lang="sv-SE"/>
              <a:t>samverka för </a:t>
            </a:r>
            <a:r>
              <a:rPr lang="sv-SE" dirty="0"/>
              <a:t>och varför är det viktigt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25D4CA7-0235-4F1D-A18B-9B03E8B25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Vår samverkan ska leda till att:</a:t>
            </a:r>
          </a:p>
          <a:p>
            <a:r>
              <a:rPr lang="sv-SE" dirty="0"/>
              <a:t>Fler utbildar sig och når gymnasienivå </a:t>
            </a:r>
          </a:p>
          <a:p>
            <a:r>
              <a:rPr lang="sv-SE" dirty="0"/>
              <a:t>Fler får en varaktig försörjning via arbete</a:t>
            </a:r>
          </a:p>
          <a:p>
            <a:r>
              <a:rPr lang="sv-SE" dirty="0"/>
              <a:t>Fler arbetsgivare får den arbetskraft de behöver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b="1" dirty="0"/>
              <a:t>Det är viktigt för att:</a:t>
            </a:r>
          </a:p>
          <a:p>
            <a:r>
              <a:rPr lang="sv-SE" dirty="0"/>
              <a:t>Förhindra utanförskap</a:t>
            </a:r>
          </a:p>
          <a:p>
            <a:r>
              <a:rPr lang="sv-SE" dirty="0"/>
              <a:t>Få fler tillgängliga för arbetsgivare som behöver rekrytera</a:t>
            </a:r>
          </a:p>
          <a:p>
            <a:r>
              <a:rPr lang="sv-SE" dirty="0"/>
              <a:t>Bidra till tillväxten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1590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B98C3A-CDFB-2073-C0CE-B3338578A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000" dirty="0">
                <a:effectLst/>
                <a:latin typeface="Proxima Nova Rg"/>
                <a:ea typeface="Calibri" panose="020F0502020204030204" pitchFamily="34" charset="0"/>
              </a:rPr>
              <a:t>Hur kan du som möter individen agera när du tror att någon insats hos Arbetsförmedlingen kan vara aktuellt</a:t>
            </a:r>
            <a:r>
              <a:rPr lang="sv-SE" sz="1800" dirty="0">
                <a:effectLst/>
                <a:latin typeface="Proxima Nova Rg"/>
                <a:ea typeface="Calibri" panose="020F0502020204030204" pitchFamily="34" charset="0"/>
              </a:rPr>
              <a:t>?</a:t>
            </a:r>
            <a:b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sv-SE" sz="18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03E53BA-3766-873A-D7ED-D75F9B0D2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02" y="1146748"/>
            <a:ext cx="7421825" cy="3732550"/>
          </a:xfrm>
        </p:spPr>
        <p:txBody>
          <a:bodyPr/>
          <a:lstStyle/>
          <a:p>
            <a:pPr marL="0" lvl="0" indent="0">
              <a:buNone/>
            </a:pPr>
            <a:r>
              <a:rPr lang="sv-SE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Utgångspunkten är att individen bär sin information och det innebär även sin planering. Individen kan dela sina uppgifter med vem de vill, men även ha med sig en stödperson i möte.</a:t>
            </a:r>
            <a:endParaRPr lang="sv-SE" sz="18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buFont typeface="Proxima Nova Rg"/>
              <a:buChar char="-"/>
            </a:pPr>
            <a:endParaRPr lang="sv-SE" dirty="0">
              <a:solidFill>
                <a:srgbClr val="000000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buFont typeface="Proxima Nova Rg"/>
              <a:buChar char="-"/>
            </a:pPr>
            <a:r>
              <a:rPr lang="sv-SE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sv-SE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ndividen kan logga in på ”Mina sidor”. </a:t>
            </a:r>
          </a:p>
          <a:p>
            <a:pPr marL="342900" lvl="0" indent="-342900">
              <a:buFont typeface="Proxima Nova Rg"/>
              <a:buChar char="-"/>
            </a:pPr>
            <a:r>
              <a:rPr lang="sv-SE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Annan part</a:t>
            </a:r>
            <a:r>
              <a:rPr lang="sv-SE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kan stötta individen att skriva in sig digitalt eller via Statens Servicecenter (SSC)</a:t>
            </a:r>
          </a:p>
          <a:p>
            <a:pPr marL="342900" lvl="0" indent="-342900">
              <a:buFont typeface="Proxima Nova Rg"/>
              <a:buChar char="-"/>
            </a:pPr>
            <a:r>
              <a:rPr lang="sv-SE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Delta på möte om </a:t>
            </a:r>
            <a:r>
              <a:rPr lang="sv-SE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individen upplever sig ha ett behov av stöd</a:t>
            </a:r>
          </a:p>
          <a:p>
            <a:pPr marL="342900" lvl="0" indent="-342900">
              <a:buFont typeface="Proxima Nova Rg"/>
              <a:buChar char="-"/>
            </a:pPr>
            <a:r>
              <a:rPr lang="sv-SE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Samråd kring</a:t>
            </a:r>
            <a:r>
              <a:rPr lang="sv-SE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gemensam planering – vem gör vad?</a:t>
            </a:r>
          </a:p>
          <a:p>
            <a:pPr marL="342900" lvl="0" indent="-342900">
              <a:buFont typeface="Proxima Nova Rg"/>
              <a:buChar char="-"/>
            </a:pPr>
            <a:r>
              <a:rPr lang="sv-SE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Planeringen utgår från bedömning av kundens behov</a:t>
            </a:r>
            <a:endParaRPr lang="sv-SE" sz="18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buFont typeface="Proxima Nova Rg"/>
              <a:buChar char="-"/>
            </a:pPr>
            <a:endParaRPr lang="sv-SE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7330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C65967-5566-855D-8C99-210C34901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043" y="474065"/>
            <a:ext cx="7422784" cy="675000"/>
          </a:xfrm>
        </p:spPr>
        <p:txBody>
          <a:bodyPr/>
          <a:lstStyle/>
          <a:p>
            <a:r>
              <a:rPr lang="sv-SE" dirty="0"/>
              <a:t>Ögonblicksbild </a:t>
            </a:r>
            <a:endParaRPr lang="sv-SE" i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B44DA3E-9057-CBF4-877A-4FFDA5180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043" y="1288551"/>
            <a:ext cx="8451457" cy="3500805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326 personer har extra stöd för introduktion och uppföljning SIUS</a:t>
            </a:r>
          </a:p>
          <a:p>
            <a:r>
              <a:rPr lang="sv-SE" dirty="0"/>
              <a:t>16 personer är Unga med funktionsnedsättning i skolsamverkan</a:t>
            </a:r>
          </a:p>
          <a:p>
            <a:r>
              <a:rPr lang="sv-SE" dirty="0"/>
              <a:t>Ca 350 personer Förstärkt samarbete med Försäkringskassan</a:t>
            </a:r>
          </a:p>
          <a:p>
            <a:r>
              <a:rPr lang="sv-SE" dirty="0"/>
              <a:t>132 personer har löpande stöd inom ”Introduktion till arbete”</a:t>
            </a:r>
          </a:p>
          <a:p>
            <a:r>
              <a:rPr lang="sv-SE" dirty="0"/>
              <a:t>Steg till arbete – ny tjänst</a:t>
            </a:r>
          </a:p>
          <a:p>
            <a:r>
              <a:rPr lang="sv-SE" dirty="0"/>
              <a:t>Ca 1100 personer behöver klargöra förutsättningar för arbete, arbetslivsinriktad rehabilitering, har behov av anpassning och eventuellt hjälpmedel i arbetet</a:t>
            </a:r>
          </a:p>
          <a:p>
            <a:r>
              <a:rPr lang="sv-SE" dirty="0"/>
              <a:t>Anställning med lönestöd som kompenserar funktionsnedsättning som medför nedsatt arbetsförmåga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- Lönebidrag 2403 personer </a:t>
            </a:r>
          </a:p>
          <a:p>
            <a:pPr marL="0" indent="0">
              <a:buNone/>
            </a:pPr>
            <a:r>
              <a:rPr lang="sv-SE" dirty="0"/>
              <a:t>    - Samhall 50 personer </a:t>
            </a:r>
          </a:p>
          <a:p>
            <a:pPr marL="0" indent="0">
              <a:buNone/>
            </a:pPr>
            <a:r>
              <a:rPr lang="sv-SE" dirty="0"/>
              <a:t>    - Offentligt skyddat arbete15 st</a:t>
            </a:r>
            <a:br>
              <a:rPr lang="sv-SE" dirty="0"/>
            </a:b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69322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695CDB-078B-D5D0-72DE-29D8B165D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402" y="641566"/>
            <a:ext cx="7422784" cy="882434"/>
          </a:xfrm>
        </p:spPr>
        <p:txBody>
          <a:bodyPr/>
          <a:lstStyle/>
          <a:p>
            <a:r>
              <a:rPr lang="sv-SE" sz="2400" dirty="0"/>
              <a:t>När används privata/fristående aktörer och vilka insatser har vi i egen regi?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CF4BBDB-13CD-8309-F1A9-F8437A9B5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402" y="1957493"/>
            <a:ext cx="7421825" cy="3522134"/>
          </a:xfrm>
        </p:spPr>
        <p:txBody>
          <a:bodyPr/>
          <a:lstStyle/>
          <a:p>
            <a:r>
              <a:rPr lang="sv-SE" sz="1600" i="0" dirty="0">
                <a:solidFill>
                  <a:srgbClr val="333333"/>
                </a:solidFill>
                <a:effectLst/>
              </a:rPr>
              <a:t>Politiskt beslut att Arbetsförmedlingen i första hand ska använda fristående aktörer som levererar insatser och utför en del av Arbetsförmedlingens uppdrag</a:t>
            </a:r>
          </a:p>
          <a:p>
            <a:pPr marL="0" indent="0">
              <a:buNone/>
            </a:pPr>
            <a:endParaRPr lang="sv-SE" sz="1600" i="0" dirty="0">
              <a:solidFill>
                <a:srgbClr val="333333"/>
              </a:solidFill>
              <a:effectLst/>
            </a:endParaRPr>
          </a:p>
          <a:p>
            <a:r>
              <a:rPr lang="sv-SE" sz="1600" i="0" dirty="0">
                <a:solidFill>
                  <a:srgbClr val="333333"/>
                </a:solidFill>
                <a:effectLst/>
              </a:rPr>
              <a:t>Från den 1 oktober 2023 förändrade Arbetsförmedlingen sina rutiner för beslut om arbetsträning och förstärkt arbetsträning </a:t>
            </a:r>
          </a:p>
          <a:p>
            <a:endParaRPr lang="sv-SE" sz="120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endParaRPr lang="sv-SE" sz="120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endParaRPr lang="sv-SE" sz="120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endParaRPr lang="sv-SE" sz="1200" dirty="0">
              <a:solidFill>
                <a:srgbClr val="333333"/>
              </a:solidFill>
              <a:latin typeface="Open sans" panose="020B0606030504020204" pitchFamily="34" charset="0"/>
            </a:endParaRPr>
          </a:p>
          <a:p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25534942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CCESSIBILITYFIXERID" val="d08718bb-3ea9-4237-9a9f-22959620cb11"/>
</p:tagLst>
</file>

<file path=ppt/theme/theme1.xml><?xml version="1.0" encoding="utf-8"?>
<a:theme xmlns:a="http://schemas.openxmlformats.org/drawingml/2006/main" name="Arbetsförmedlingen, vit utan punkter">
  <a:themeElements>
    <a:clrScheme name="Arbetsförmledlingen diagram">
      <a:dk1>
        <a:sysClr val="windowText" lastClr="000000"/>
      </a:dk1>
      <a:lt1>
        <a:sysClr val="window" lastClr="FFFFFF"/>
      </a:lt1>
      <a:dk2>
        <a:srgbClr val="262626"/>
      </a:dk2>
      <a:lt2>
        <a:srgbClr val="E7E6E6"/>
      </a:lt2>
      <a:accent1>
        <a:srgbClr val="00005A"/>
      </a:accent1>
      <a:accent2>
        <a:srgbClr val="4C6320"/>
      </a:accent2>
      <a:accent3>
        <a:srgbClr val="D43372"/>
      </a:accent3>
      <a:accent4>
        <a:srgbClr val="058470"/>
      </a:accent4>
      <a:accent5>
        <a:srgbClr val="EAF2D8"/>
      </a:accent5>
      <a:accent6>
        <a:srgbClr val="000000"/>
      </a:accent6>
      <a:hlink>
        <a:srgbClr val="0563C1"/>
      </a:hlink>
      <a:folHlink>
        <a:srgbClr val="954F72"/>
      </a:folHlink>
    </a:clrScheme>
    <a:fontScheme name="Arbetsförmedling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" id="{524FE8C7-9D49-43A5-B246-F8D159C3B5D9}" vid="{D18315EE-D8D8-4AA7-BE1C-E7E27A5DF302}"/>
    </a:ext>
  </a:extLst>
</a:theme>
</file>

<file path=ppt/theme/theme2.xml><?xml version="1.0" encoding="utf-8"?>
<a:theme xmlns:a="http://schemas.openxmlformats.org/drawingml/2006/main" name="Arbetsförmedlingen, vit">
  <a:themeElements>
    <a:clrScheme name="Arbetsförmedlingen">
      <a:dk1>
        <a:sysClr val="windowText" lastClr="000000"/>
      </a:dk1>
      <a:lt1>
        <a:sysClr val="window" lastClr="FFFFFF"/>
      </a:lt1>
      <a:dk2>
        <a:srgbClr val="262626"/>
      </a:dk2>
      <a:lt2>
        <a:srgbClr val="E7E6E6"/>
      </a:lt2>
      <a:accent1>
        <a:srgbClr val="00005A"/>
      </a:accent1>
      <a:accent2>
        <a:srgbClr val="95C23D"/>
      </a:accent2>
      <a:accent3>
        <a:srgbClr val="D43372"/>
      </a:accent3>
      <a:accent4>
        <a:srgbClr val="058470"/>
      </a:accent4>
      <a:accent5>
        <a:srgbClr val="EAF2D8"/>
      </a:accent5>
      <a:accent6>
        <a:srgbClr val="000000"/>
      </a:accent6>
      <a:hlink>
        <a:srgbClr val="0563C1"/>
      </a:hlink>
      <a:folHlink>
        <a:srgbClr val="954F72"/>
      </a:folHlink>
    </a:clrScheme>
    <a:fontScheme name="Arbetsförmedling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" id="{524FE8C7-9D49-43A5-B246-F8D159C3B5D9}" vid="{25A8992D-B864-4B94-AABF-0AB485395EE0}"/>
    </a:ext>
  </a:extLst>
</a:theme>
</file>

<file path=ppt/theme/theme3.xml><?xml version="1.0" encoding="utf-8"?>
<a:theme xmlns:a="http://schemas.openxmlformats.org/drawingml/2006/main" name="Arbetsförmedlingen, blå">
  <a:themeElements>
    <a:clrScheme name="Arbetsförmedlingen">
      <a:dk1>
        <a:sysClr val="windowText" lastClr="000000"/>
      </a:dk1>
      <a:lt1>
        <a:sysClr val="window" lastClr="FFFFFF"/>
      </a:lt1>
      <a:dk2>
        <a:srgbClr val="262626"/>
      </a:dk2>
      <a:lt2>
        <a:srgbClr val="E7E6E6"/>
      </a:lt2>
      <a:accent1>
        <a:srgbClr val="00005A"/>
      </a:accent1>
      <a:accent2>
        <a:srgbClr val="95C23D"/>
      </a:accent2>
      <a:accent3>
        <a:srgbClr val="D43372"/>
      </a:accent3>
      <a:accent4>
        <a:srgbClr val="058470"/>
      </a:accent4>
      <a:accent5>
        <a:srgbClr val="EAF2D8"/>
      </a:accent5>
      <a:accent6>
        <a:srgbClr val="000000"/>
      </a:accent6>
      <a:hlink>
        <a:srgbClr val="0563C1"/>
      </a:hlink>
      <a:folHlink>
        <a:srgbClr val="954F72"/>
      </a:folHlink>
    </a:clrScheme>
    <a:fontScheme name="Arbetsförmedling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" id="{524FE8C7-9D49-43A5-B246-F8D159C3B5D9}" vid="{A6C0C079-2E9B-487F-BBC8-58AF86AD0447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EE329410FFCB84A96F372D7B7383C05" ma:contentTypeVersion="16" ma:contentTypeDescription="Skapa ett nytt dokument." ma:contentTypeScope="" ma:versionID="cbd0a4cffea54467dd68653a60641788">
  <xsd:schema xmlns:xsd="http://www.w3.org/2001/XMLSchema" xmlns:xs="http://www.w3.org/2001/XMLSchema" xmlns:p="http://schemas.microsoft.com/office/2006/metadata/properties" xmlns:ns2="5b0ec387-0d01-4e21-8d2a-ed67b16cb993" xmlns:ns3="56674ba9-c7a9-4fc8-b043-ff475e064b10" targetNamespace="http://schemas.microsoft.com/office/2006/metadata/properties" ma:root="true" ma:fieldsID="4041d65608135746d23ea57310d52b27" ns2:_="" ns3:_="">
    <xsd:import namespace="5b0ec387-0d01-4e21-8d2a-ed67b16cb993"/>
    <xsd:import namespace="56674ba9-c7a9-4fc8-b043-ff475e064b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0ec387-0d01-4e21-8d2a-ed67b16cb9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4034b129-92e4-4b3e-9a36-3f3ec98dc1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674ba9-c7a9-4fc8-b043-ff475e064b10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4f14819b-41b8-4603-b3f4-206f25d2a4d6}" ma:internalName="TaxCatchAll" ma:showField="CatchAllData" ma:web="56674ba9-c7a9-4fc8-b043-ff475e064b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AFDB668-1840-4A09-A678-C0AEC21BE8A5}"/>
</file>

<file path=customXml/itemProps2.xml><?xml version="1.0" encoding="utf-8"?>
<ds:datastoreItem xmlns:ds="http://schemas.openxmlformats.org/officeDocument/2006/customXml" ds:itemID="{D06D2FDB-4EFC-400C-A3DB-3E97BF3821EB}"/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3677</TotalTime>
  <Words>1003</Words>
  <Application>Microsoft Office PowerPoint</Application>
  <PresentationFormat>Bildspel på skärmen (16:9)</PresentationFormat>
  <Paragraphs>157</Paragraphs>
  <Slides>18</Slides>
  <Notes>6</Notes>
  <HiddenSlides>1</HiddenSlides>
  <MMClips>0</MMClips>
  <ScaleCrop>false</ScaleCrop>
  <HeadingPairs>
    <vt:vector size="6" baseType="variant">
      <vt:variant>
        <vt:lpstr>Använt teckensnitt</vt:lpstr>
      </vt:variant>
      <vt:variant>
        <vt:i4>8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18</vt:i4>
      </vt:variant>
    </vt:vector>
  </HeadingPairs>
  <TitlesOfParts>
    <vt:vector size="29" baseType="lpstr">
      <vt:lpstr>Arial</vt:lpstr>
      <vt:lpstr>Calibri</vt:lpstr>
      <vt:lpstr>Courier New</vt:lpstr>
      <vt:lpstr>Georgia</vt:lpstr>
      <vt:lpstr>Helvetica Neue Medium</vt:lpstr>
      <vt:lpstr>Open sans</vt:lpstr>
      <vt:lpstr>Open sans</vt:lpstr>
      <vt:lpstr>Proxima Nova Rg</vt:lpstr>
      <vt:lpstr>Arbetsförmedlingen, vit utan punkter</vt:lpstr>
      <vt:lpstr>Arbetsförmedlingen, vit</vt:lpstr>
      <vt:lpstr>Arbetsförmedlingen, blå</vt:lpstr>
      <vt:lpstr>Samverkansdagen i Vara</vt:lpstr>
      <vt:lpstr>1. Arbetsförmedlingen - insatser och program  Hur jobbar Arbetsförmedlingen med personer som behöver extra stöd? När används de privata aktörerna och vilka insatser sköter Arbetsförmedlingen i egen regi? </vt:lpstr>
      <vt:lpstr>Regleringsbrevet för 2024</vt:lpstr>
      <vt:lpstr>Antalet inskrivna arbetslösa i Skaraborg, december 2023</vt:lpstr>
      <vt:lpstr>Kraven för att få och behålla ett arbete ökar – antalet anställda i Sverige utifrån SSYK</vt:lpstr>
      <vt:lpstr>Vad ska vi samverka för och varför är det viktigt</vt:lpstr>
      <vt:lpstr>Hur kan du som möter individen agera när du tror att någon insats hos Arbetsförmedlingen kan vara aktuellt? </vt:lpstr>
      <vt:lpstr>Ögonblicksbild </vt:lpstr>
      <vt:lpstr>När används privata/fristående aktörer och vilka insatser har vi i egen regi?</vt:lpstr>
      <vt:lpstr>Insatser i egen regi</vt:lpstr>
      <vt:lpstr>Tjänster som levereras utanför Arbetsförmedlingens regi</vt:lpstr>
      <vt:lpstr>Steg till arbete</vt:lpstr>
      <vt:lpstr>Målgrupp för steg till arbete</vt:lpstr>
      <vt:lpstr>Tjänsten steg till arbete i korthet</vt:lpstr>
      <vt:lpstr>Steg till arbete består av fyra delar (steg)</vt:lpstr>
      <vt:lpstr>Förmedlingsinsatser</vt:lpstr>
      <vt:lpstr> Tjänsten rusta och matcha i korthet   </vt:lpstr>
      <vt:lpstr>PowerPoint-presentation</vt:lpstr>
    </vt:vector>
  </TitlesOfParts>
  <Company>Arbetsförmedlingen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Samverkansdagen i Vara</dc:title>
  <dc:creator>Malin Ekström</dc:creator>
  <dc:description>Af 00013 7.0 (2022-03-28)</dc:description>
  <cp:lastModifiedBy>Malin Ekström</cp:lastModifiedBy>
  <cp:revision>6</cp:revision>
  <dcterms:created xsi:type="dcterms:W3CDTF">2024-01-26T12:33:50Z</dcterms:created>
  <dcterms:modified xsi:type="dcterms:W3CDTF">2024-01-31T10:06:24Z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oudStatistics_StoryID">
    <vt:lpwstr>88cc774a-4e14-4f10-9ecd-9d90ec222c7f</vt:lpwstr>
  </property>
</Properties>
</file>