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673" r:id="rId5"/>
  </p:sldMasterIdLst>
  <p:notesMasterIdLst>
    <p:notesMasterId r:id="rId42"/>
  </p:notesMasterIdLst>
  <p:sldIdLst>
    <p:sldId id="271" r:id="rId6"/>
    <p:sldId id="390" r:id="rId7"/>
    <p:sldId id="296" r:id="rId8"/>
    <p:sldId id="359" r:id="rId9"/>
    <p:sldId id="305" r:id="rId10"/>
    <p:sldId id="360" r:id="rId11"/>
    <p:sldId id="273" r:id="rId12"/>
    <p:sldId id="307" r:id="rId13"/>
    <p:sldId id="361" r:id="rId14"/>
    <p:sldId id="362" r:id="rId15"/>
    <p:sldId id="297" r:id="rId16"/>
    <p:sldId id="284" r:id="rId17"/>
    <p:sldId id="278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8" r:id="rId26"/>
    <p:sldId id="279" r:id="rId27"/>
    <p:sldId id="282" r:id="rId28"/>
    <p:sldId id="612" r:id="rId29"/>
    <p:sldId id="365" r:id="rId30"/>
    <p:sldId id="366" r:id="rId31"/>
    <p:sldId id="611" r:id="rId32"/>
    <p:sldId id="368" r:id="rId33"/>
    <p:sldId id="341" r:id="rId34"/>
    <p:sldId id="342" r:id="rId35"/>
    <p:sldId id="658" r:id="rId36"/>
    <p:sldId id="343" r:id="rId37"/>
    <p:sldId id="344" r:id="rId38"/>
    <p:sldId id="659" r:id="rId39"/>
    <p:sldId id="345" r:id="rId40"/>
    <p:sldId id="477" r:id="rId41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Forfatter" initials="F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73E"/>
    <a:srgbClr val="000000"/>
    <a:srgbClr val="8FAB6F"/>
    <a:srgbClr val="B0C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22D276-044E-404B-BF98-B3DC7A032DF7}" v="76" dt="2024-01-22T15:29:16.7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957" autoAdjust="0"/>
  </p:normalViewPr>
  <p:slideViewPr>
    <p:cSldViewPr snapToGrid="0" showGuides="1">
      <p:cViewPr varScale="1">
        <p:scale>
          <a:sx n="102" d="100"/>
          <a:sy n="102" d="100"/>
        </p:scale>
        <p:origin x="18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17-44E4-9B90-A725D56863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17-44E4-9B90-A725D568637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17-44E4-9B90-A725D568637E}"/>
              </c:ext>
            </c:extLst>
          </c:dPt>
          <c:cat>
            <c:strRef>
              <c:f>'Ark1'!$A$3:$A$5</c:f>
              <c:strCache>
                <c:ptCount val="3"/>
                <c:pt idx="0">
                  <c:v>Ingen insats</c:v>
                </c:pt>
                <c:pt idx="1">
                  <c:v>En insats</c:v>
                </c:pt>
                <c:pt idx="2">
                  <c:v>Kombineret insats</c:v>
                </c:pt>
              </c:strCache>
            </c:strRef>
          </c:cat>
          <c:val>
            <c:numRef>
              <c:f>'Ark1'!$B$3:$B$5</c:f>
              <c:numCache>
                <c:formatCode>0%</c:formatCode>
                <c:ptCount val="3"/>
                <c:pt idx="0">
                  <c:v>0.23</c:v>
                </c:pt>
                <c:pt idx="1">
                  <c:v>0.5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7-44E4-9B90-A725D5686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Jobsøgning!$B$2</c:f>
              <c:strCache>
                <c:ptCount val="1"/>
                <c:pt idx="0">
                  <c:v>Ikke-vestlig baggrund, Kvinder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Jobsøgning!$A$3:$A$10</c:f>
              <c:strCache>
                <c:ptCount val="8"/>
                <c:pt idx="0">
                  <c:v>Aviser mm.</c:v>
                </c:pt>
                <c:pt idx="1">
                  <c:v>Internettet</c:v>
                </c:pt>
                <c:pt idx="2">
                  <c:v>Uopfordret</c:v>
                </c:pt>
                <c:pt idx="3">
                  <c:v>Netværk</c:v>
                </c:pt>
                <c:pt idx="4">
                  <c:v>Praktikvirksomhed</c:v>
                </c:pt>
                <c:pt idx="5">
                  <c:v>Vikarbureau mm.</c:v>
                </c:pt>
                <c:pt idx="6">
                  <c:v>Søger ikke</c:v>
                </c:pt>
                <c:pt idx="7">
                  <c:v>Ønsker ikke at svare</c:v>
                </c:pt>
              </c:strCache>
            </c:strRef>
          </c:cat>
          <c:val>
            <c:numRef>
              <c:f>Jobsøgning!$B$3:$B$10</c:f>
              <c:numCache>
                <c:formatCode>General</c:formatCode>
                <c:ptCount val="8"/>
                <c:pt idx="0">
                  <c:v>6.4</c:v>
                </c:pt>
                <c:pt idx="1">
                  <c:v>12.2</c:v>
                </c:pt>
                <c:pt idx="2">
                  <c:v>6.2</c:v>
                </c:pt>
                <c:pt idx="3">
                  <c:v>15</c:v>
                </c:pt>
                <c:pt idx="4">
                  <c:v>7.5</c:v>
                </c:pt>
                <c:pt idx="5">
                  <c:v>1</c:v>
                </c:pt>
                <c:pt idx="6">
                  <c:v>65.8</c:v>
                </c:pt>
                <c:pt idx="7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4-4411-B1FB-0B51882E0DEA}"/>
            </c:ext>
          </c:extLst>
        </c:ser>
        <c:ser>
          <c:idx val="1"/>
          <c:order val="1"/>
          <c:tx>
            <c:strRef>
              <c:f>Jobsøgning!$C$2</c:f>
              <c:strCache>
                <c:ptCount val="1"/>
                <c:pt idx="0">
                  <c:v>Vestlig baggrund, kvinder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Jobsøgning!$A$3:$A$10</c:f>
              <c:strCache>
                <c:ptCount val="8"/>
                <c:pt idx="0">
                  <c:v>Aviser mm.</c:v>
                </c:pt>
                <c:pt idx="1">
                  <c:v>Internettet</c:v>
                </c:pt>
                <c:pt idx="2">
                  <c:v>Uopfordret</c:v>
                </c:pt>
                <c:pt idx="3">
                  <c:v>Netværk</c:v>
                </c:pt>
                <c:pt idx="4">
                  <c:v>Praktikvirksomhed</c:v>
                </c:pt>
                <c:pt idx="5">
                  <c:v>Vikarbureau mm.</c:v>
                </c:pt>
                <c:pt idx="6">
                  <c:v>Søger ikke</c:v>
                </c:pt>
                <c:pt idx="7">
                  <c:v>Ønsker ikke at svare</c:v>
                </c:pt>
              </c:strCache>
            </c:strRef>
          </c:cat>
          <c:val>
            <c:numRef>
              <c:f>Jobsøgning!$C$3:$C$10</c:f>
              <c:numCache>
                <c:formatCode>General</c:formatCode>
                <c:ptCount val="8"/>
                <c:pt idx="0">
                  <c:v>10.7</c:v>
                </c:pt>
                <c:pt idx="1">
                  <c:v>15.4</c:v>
                </c:pt>
                <c:pt idx="2">
                  <c:v>11.1</c:v>
                </c:pt>
                <c:pt idx="3">
                  <c:v>10.4</c:v>
                </c:pt>
                <c:pt idx="4">
                  <c:v>7.1</c:v>
                </c:pt>
                <c:pt idx="5">
                  <c:v>3.3</c:v>
                </c:pt>
                <c:pt idx="6">
                  <c:v>70.900000000000006</c:v>
                </c:pt>
                <c:pt idx="7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4-4411-B1FB-0B51882E0DEA}"/>
            </c:ext>
          </c:extLst>
        </c:ser>
        <c:ser>
          <c:idx val="2"/>
          <c:order val="2"/>
          <c:tx>
            <c:strRef>
              <c:f>Jobsøgning!$D$2</c:f>
              <c:strCache>
                <c:ptCount val="1"/>
                <c:pt idx="0">
                  <c:v>Ikke-vestlig baggrund, mænd</c:v>
                </c:pt>
              </c:strCache>
            </c:strRef>
          </c:tx>
          <c:spPr>
            <a:solidFill>
              <a:srgbClr val="FCC000"/>
            </a:solidFill>
            <a:ln>
              <a:noFill/>
            </a:ln>
            <a:effectLst/>
          </c:spPr>
          <c:invertIfNegative val="0"/>
          <c:cat>
            <c:strRef>
              <c:f>Jobsøgning!$A$3:$A$10</c:f>
              <c:strCache>
                <c:ptCount val="8"/>
                <c:pt idx="0">
                  <c:v>Aviser mm.</c:v>
                </c:pt>
                <c:pt idx="1">
                  <c:v>Internettet</c:v>
                </c:pt>
                <c:pt idx="2">
                  <c:v>Uopfordret</c:v>
                </c:pt>
                <c:pt idx="3">
                  <c:v>Netværk</c:v>
                </c:pt>
                <c:pt idx="4">
                  <c:v>Praktikvirksomhed</c:v>
                </c:pt>
                <c:pt idx="5">
                  <c:v>Vikarbureau mm.</c:v>
                </c:pt>
                <c:pt idx="6">
                  <c:v>Søger ikke</c:v>
                </c:pt>
                <c:pt idx="7">
                  <c:v>Ønsker ikke at svare</c:v>
                </c:pt>
              </c:strCache>
            </c:strRef>
          </c:cat>
          <c:val>
            <c:numRef>
              <c:f>Jobsøgning!$D$3:$D$10</c:f>
              <c:numCache>
                <c:formatCode>General</c:formatCode>
                <c:ptCount val="8"/>
                <c:pt idx="0">
                  <c:v>7.9</c:v>
                </c:pt>
                <c:pt idx="1">
                  <c:v>12.9</c:v>
                </c:pt>
                <c:pt idx="2">
                  <c:v>14.6</c:v>
                </c:pt>
                <c:pt idx="3">
                  <c:v>22.1</c:v>
                </c:pt>
                <c:pt idx="4">
                  <c:v>9.6</c:v>
                </c:pt>
                <c:pt idx="5">
                  <c:v>2.5</c:v>
                </c:pt>
                <c:pt idx="6">
                  <c:v>58.8</c:v>
                </c:pt>
                <c:pt idx="7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E4-4411-B1FB-0B51882E0DEA}"/>
            </c:ext>
          </c:extLst>
        </c:ser>
        <c:ser>
          <c:idx val="3"/>
          <c:order val="3"/>
          <c:tx>
            <c:strRef>
              <c:f>Jobsøgning!$E$2</c:f>
              <c:strCache>
                <c:ptCount val="1"/>
                <c:pt idx="0">
                  <c:v>Vestlig baggrund, mænd</c:v>
                </c:pt>
              </c:strCache>
            </c:strRef>
          </c:tx>
          <c:spPr>
            <a:solidFill>
              <a:srgbClr val="D07B20"/>
            </a:solidFill>
            <a:ln>
              <a:noFill/>
            </a:ln>
            <a:effectLst/>
          </c:spPr>
          <c:invertIfNegative val="0"/>
          <c:cat>
            <c:strRef>
              <c:f>Jobsøgning!$A$3:$A$10</c:f>
              <c:strCache>
                <c:ptCount val="8"/>
                <c:pt idx="0">
                  <c:v>Aviser mm.</c:v>
                </c:pt>
                <c:pt idx="1">
                  <c:v>Internettet</c:v>
                </c:pt>
                <c:pt idx="2">
                  <c:v>Uopfordret</c:v>
                </c:pt>
                <c:pt idx="3">
                  <c:v>Netværk</c:v>
                </c:pt>
                <c:pt idx="4">
                  <c:v>Praktikvirksomhed</c:v>
                </c:pt>
                <c:pt idx="5">
                  <c:v>Vikarbureau mm.</c:v>
                </c:pt>
                <c:pt idx="6">
                  <c:v>Søger ikke</c:v>
                </c:pt>
                <c:pt idx="7">
                  <c:v>Ønsker ikke at svare</c:v>
                </c:pt>
              </c:strCache>
            </c:strRef>
          </c:cat>
          <c:val>
            <c:numRef>
              <c:f>Jobsøgning!$E$3:$E$10</c:f>
              <c:numCache>
                <c:formatCode>General</c:formatCode>
                <c:ptCount val="8"/>
                <c:pt idx="0">
                  <c:v>15.1</c:v>
                </c:pt>
                <c:pt idx="1">
                  <c:v>20.100000000000001</c:v>
                </c:pt>
                <c:pt idx="2">
                  <c:v>19.899999999999999</c:v>
                </c:pt>
                <c:pt idx="3">
                  <c:v>19.100000000000001</c:v>
                </c:pt>
                <c:pt idx="4">
                  <c:v>10.8</c:v>
                </c:pt>
                <c:pt idx="5">
                  <c:v>5.6</c:v>
                </c:pt>
                <c:pt idx="6">
                  <c:v>58.4</c:v>
                </c:pt>
                <c:pt idx="7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E4-4411-B1FB-0B51882E0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04522496"/>
        <c:axId val="404521320"/>
      </c:barChart>
      <c:catAx>
        <c:axId val="404522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04521320"/>
        <c:crosses val="autoZero"/>
        <c:auto val="1"/>
        <c:lblAlgn val="ctr"/>
        <c:lblOffset val="100"/>
        <c:noMultiLvlLbl val="0"/>
      </c:catAx>
      <c:valAx>
        <c:axId val="404521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da-DK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Procent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0452249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645502907225117"/>
          <c:y val="0.9059492239994954"/>
          <c:w val="0.70079621543594883"/>
          <c:h val="7.9263345316585895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accent4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'Beskæftigelse og uddannelse'!$A$3</c:f>
              <c:strCache>
                <c:ptCount val="1"/>
                <c:pt idx="0">
                  <c:v>Beskæftigelse og uddannelse</c:v>
                </c:pt>
              </c:strCache>
            </c:strRef>
          </c:tx>
          <c:spPr>
            <a:solidFill>
              <a:srgbClr val="D07B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'Beskæftigelse og uddannelse'!$B$2:$E$2</c:f>
              <c:strCache>
                <c:ptCount val="4"/>
                <c:pt idx="0">
                  <c:v>Ikke-vestlig baggrund, Kvinder</c:v>
                </c:pt>
                <c:pt idx="1">
                  <c:v>Vestlig baggrund, kvinder</c:v>
                </c:pt>
                <c:pt idx="2">
                  <c:v>Ikke-vestlig baggrund, mænd</c:v>
                </c:pt>
                <c:pt idx="3">
                  <c:v>Vestlig baggrund, mænd</c:v>
                </c:pt>
              </c:strCache>
            </c:strRef>
          </c:cat>
          <c:val>
            <c:numRef>
              <c:f>'Beskæftigelse og uddannelse'!$B$3:$E$3</c:f>
              <c:numCache>
                <c:formatCode>General</c:formatCode>
                <c:ptCount val="4"/>
                <c:pt idx="0">
                  <c:v>10</c:v>
                </c:pt>
                <c:pt idx="1">
                  <c:v>17</c:v>
                </c:pt>
                <c:pt idx="2">
                  <c:v>15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E4-4659-9743-04D3A47F202A}"/>
            </c:ext>
          </c:extLst>
        </c:ser>
        <c:ser>
          <c:idx val="1"/>
          <c:order val="1"/>
          <c:tx>
            <c:strRef>
              <c:f>'Beskæftigelse og uddannelse'!$A$4</c:f>
              <c:strCache>
                <c:ptCount val="1"/>
                <c:pt idx="0">
                  <c:v>Beskæftigelse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'Beskæftigelse og uddannelse'!$B$2:$E$2</c:f>
              <c:strCache>
                <c:ptCount val="4"/>
                <c:pt idx="0">
                  <c:v>Ikke-vestlig baggrund, Kvinder</c:v>
                </c:pt>
                <c:pt idx="1">
                  <c:v>Vestlig baggrund, kvinder</c:v>
                </c:pt>
                <c:pt idx="2">
                  <c:v>Ikke-vestlig baggrund, mænd</c:v>
                </c:pt>
                <c:pt idx="3">
                  <c:v>Vestlig baggrund, mænd</c:v>
                </c:pt>
              </c:strCache>
            </c:strRef>
          </c:cat>
          <c:val>
            <c:numRef>
              <c:f>'Beskæftigelse og uddannelse'!$B$4:$E$4</c:f>
              <c:numCache>
                <c:formatCode>General</c:formatCode>
                <c:ptCount val="4"/>
                <c:pt idx="0">
                  <c:v>9</c:v>
                </c:pt>
                <c:pt idx="1">
                  <c:v>10</c:v>
                </c:pt>
                <c:pt idx="2">
                  <c:v>13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E4-4659-9743-04D3A47F202A}"/>
            </c:ext>
          </c:extLst>
        </c:ser>
        <c:ser>
          <c:idx val="2"/>
          <c:order val="2"/>
          <c:tx>
            <c:strRef>
              <c:f>'Beskæftigelse og uddannelse'!$A$5</c:f>
              <c:strCache>
                <c:ptCount val="1"/>
                <c:pt idx="0">
                  <c:v>uddannelse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'Beskæftigelse og uddannelse'!$B$2:$E$2</c:f>
              <c:strCache>
                <c:ptCount val="4"/>
                <c:pt idx="0">
                  <c:v>Ikke-vestlig baggrund, Kvinder</c:v>
                </c:pt>
                <c:pt idx="1">
                  <c:v>Vestlig baggrund, kvinder</c:v>
                </c:pt>
                <c:pt idx="2">
                  <c:v>Ikke-vestlig baggrund, mænd</c:v>
                </c:pt>
                <c:pt idx="3">
                  <c:v>Vestlig baggrund, mænd</c:v>
                </c:pt>
              </c:strCache>
            </c:strRef>
          </c:cat>
          <c:val>
            <c:numRef>
              <c:f>'Beskæftigelse og uddannelse'!$B$5:$E$5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  <c:pt idx="2">
                  <c:v>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E4-4659-9743-04D3A47F20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04520536"/>
        <c:axId val="404521712"/>
      </c:barChart>
      <c:catAx>
        <c:axId val="404520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04521712"/>
        <c:crosses val="autoZero"/>
        <c:auto val="1"/>
        <c:lblAlgn val="ctr"/>
        <c:lblOffset val="100"/>
        <c:noMultiLvlLbl val="0"/>
      </c:catAx>
      <c:valAx>
        <c:axId val="40452171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Procent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crossAx val="40452053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accent4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da-DK" sz="1200" b="0">
                <a:solidFill>
                  <a:schemeClr val="tx1">
                    <a:lumMod val="65000"/>
                    <a:lumOff val="35000"/>
                  </a:schemeClr>
                </a:solidFill>
              </a:rPr>
              <a:t>Deltagelse i aktive indsatser inden for de seneste tre måneder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'BIP besvarelser'!$B$26</c:f>
              <c:strCache>
                <c:ptCount val="1"/>
                <c:pt idx="0">
                  <c:v>Ikke-vestlig baggrund, kvinder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'BIP besvarelser'!$A$27:$A$31</c:f>
              <c:strCache>
                <c:ptCount val="5"/>
                <c:pt idx="0">
                  <c:v>Jobrettet</c:v>
                </c:pt>
                <c:pt idx="1">
                  <c:v>Opkvalificering</c:v>
                </c:pt>
                <c:pt idx="2">
                  <c:v>Social</c:v>
                </c:pt>
                <c:pt idx="3">
                  <c:v>Helbred</c:v>
                </c:pt>
                <c:pt idx="4">
                  <c:v>Ingen indsats</c:v>
                </c:pt>
              </c:strCache>
            </c:strRef>
          </c:cat>
          <c:val>
            <c:numRef>
              <c:f>'BIP besvarelser'!$B$27:$B$31</c:f>
              <c:numCache>
                <c:formatCode>General</c:formatCode>
                <c:ptCount val="5"/>
                <c:pt idx="0">
                  <c:v>25.4</c:v>
                </c:pt>
                <c:pt idx="1">
                  <c:v>31.9</c:v>
                </c:pt>
                <c:pt idx="2">
                  <c:v>11.1</c:v>
                </c:pt>
                <c:pt idx="3">
                  <c:v>24.1</c:v>
                </c:pt>
                <c:pt idx="4">
                  <c:v>32.6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A-4D0C-A76F-B15FEEC89AC6}"/>
            </c:ext>
          </c:extLst>
        </c:ser>
        <c:ser>
          <c:idx val="1"/>
          <c:order val="1"/>
          <c:tx>
            <c:strRef>
              <c:f>'BIP besvarelser'!$C$26</c:f>
              <c:strCache>
                <c:ptCount val="1"/>
                <c:pt idx="0">
                  <c:v>Vestlig baggrund, kvinder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'BIP besvarelser'!$A$27:$A$31</c:f>
              <c:strCache>
                <c:ptCount val="5"/>
                <c:pt idx="0">
                  <c:v>Jobrettet</c:v>
                </c:pt>
                <c:pt idx="1">
                  <c:v>Opkvalificering</c:v>
                </c:pt>
                <c:pt idx="2">
                  <c:v>Social</c:v>
                </c:pt>
                <c:pt idx="3">
                  <c:v>Helbred</c:v>
                </c:pt>
                <c:pt idx="4">
                  <c:v>Ingen indsats</c:v>
                </c:pt>
              </c:strCache>
            </c:strRef>
          </c:cat>
          <c:val>
            <c:numRef>
              <c:f>'BIP besvarelser'!$C$27:$C$31</c:f>
              <c:numCache>
                <c:formatCode>General</c:formatCode>
                <c:ptCount val="5"/>
                <c:pt idx="0">
                  <c:v>33.6</c:v>
                </c:pt>
                <c:pt idx="1">
                  <c:v>9</c:v>
                </c:pt>
                <c:pt idx="2">
                  <c:v>22</c:v>
                </c:pt>
                <c:pt idx="3">
                  <c:v>33.4</c:v>
                </c:pt>
                <c:pt idx="4">
                  <c:v>31.7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FA-4D0C-A76F-B15FEEC89AC6}"/>
            </c:ext>
          </c:extLst>
        </c:ser>
        <c:ser>
          <c:idx val="2"/>
          <c:order val="2"/>
          <c:tx>
            <c:strRef>
              <c:f>'BIP besvarelser'!$D$26</c:f>
              <c:strCache>
                <c:ptCount val="1"/>
                <c:pt idx="0">
                  <c:v>Ikke-vestlig baggrund, mænd</c:v>
                </c:pt>
              </c:strCache>
            </c:strRef>
          </c:tx>
          <c:spPr>
            <a:solidFill>
              <a:srgbClr val="FCC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'BIP besvarelser'!$A$27:$A$31</c:f>
              <c:strCache>
                <c:ptCount val="5"/>
                <c:pt idx="0">
                  <c:v>Jobrettet</c:v>
                </c:pt>
                <c:pt idx="1">
                  <c:v>Opkvalificering</c:v>
                </c:pt>
                <c:pt idx="2">
                  <c:v>Social</c:v>
                </c:pt>
                <c:pt idx="3">
                  <c:v>Helbred</c:v>
                </c:pt>
                <c:pt idx="4">
                  <c:v>Ingen indsats</c:v>
                </c:pt>
              </c:strCache>
            </c:strRef>
          </c:cat>
          <c:val>
            <c:numRef>
              <c:f>'BIP besvarelser'!$D$27:$D$31</c:f>
              <c:numCache>
                <c:formatCode>General</c:formatCode>
                <c:ptCount val="5"/>
                <c:pt idx="0">
                  <c:v>30</c:v>
                </c:pt>
                <c:pt idx="1">
                  <c:v>38</c:v>
                </c:pt>
                <c:pt idx="2">
                  <c:v>7.5</c:v>
                </c:pt>
                <c:pt idx="3">
                  <c:v>19.600000000000001</c:v>
                </c:pt>
                <c:pt idx="4">
                  <c:v>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FA-4D0C-A76F-B15FEEC89AC6}"/>
            </c:ext>
          </c:extLst>
        </c:ser>
        <c:ser>
          <c:idx val="3"/>
          <c:order val="3"/>
          <c:tx>
            <c:strRef>
              <c:f>'BIP besvarelser'!$E$26</c:f>
              <c:strCache>
                <c:ptCount val="1"/>
                <c:pt idx="0">
                  <c:v>Vestlig baggrund, mænd</c:v>
                </c:pt>
              </c:strCache>
            </c:strRef>
          </c:tx>
          <c:spPr>
            <a:solidFill>
              <a:srgbClr val="D07B2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'BIP besvarelser'!$A$27:$A$31</c:f>
              <c:strCache>
                <c:ptCount val="5"/>
                <c:pt idx="0">
                  <c:v>Jobrettet</c:v>
                </c:pt>
                <c:pt idx="1">
                  <c:v>Opkvalificering</c:v>
                </c:pt>
                <c:pt idx="2">
                  <c:v>Social</c:v>
                </c:pt>
                <c:pt idx="3">
                  <c:v>Helbred</c:v>
                </c:pt>
                <c:pt idx="4">
                  <c:v>Ingen indsats</c:v>
                </c:pt>
              </c:strCache>
            </c:strRef>
          </c:cat>
          <c:val>
            <c:numRef>
              <c:f>'BIP besvarelser'!$E$27:$E$31</c:f>
              <c:numCache>
                <c:formatCode>General</c:formatCode>
                <c:ptCount val="5"/>
                <c:pt idx="0">
                  <c:v>37.6</c:v>
                </c:pt>
                <c:pt idx="1">
                  <c:v>7.4</c:v>
                </c:pt>
                <c:pt idx="2">
                  <c:v>20.5</c:v>
                </c:pt>
                <c:pt idx="3">
                  <c:v>28.9</c:v>
                </c:pt>
                <c:pt idx="4">
                  <c:v>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FA-4D0C-A76F-B15FEEC89A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4524456"/>
        <c:axId val="404517400"/>
      </c:barChart>
      <c:catAx>
        <c:axId val="404524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04517400"/>
        <c:crosses val="autoZero"/>
        <c:auto val="1"/>
        <c:lblAlgn val="ctr"/>
        <c:lblOffset val="100"/>
        <c:noMultiLvlLbl val="0"/>
      </c:catAx>
      <c:valAx>
        <c:axId val="404517400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da-DK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Procent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0452445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695828171023485"/>
          <c:y val="0.89387902568908584"/>
          <c:w val="0.52180935120431138"/>
          <c:h val="8.9435768526709467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accent4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Tror</a:t>
            </a:r>
            <a:r>
              <a:rPr lang="da-DK" baseline="0"/>
              <a:t> du, at borgeren kommer i job indenfor det næste år?</a:t>
            </a:r>
            <a:endParaRPr lang="da-D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'Ark1'!$A$5:$A$9</c:f>
              <c:strCache>
                <c:ptCount val="5"/>
                <c:pt idx="0">
                  <c:v>Nej </c:v>
                </c:pt>
                <c:pt idx="1">
                  <c:v>Tvivler meget</c:v>
                </c:pt>
                <c:pt idx="2">
                  <c:v>Det svinger</c:v>
                </c:pt>
                <c:pt idx="3">
                  <c:v>Gode chancer</c:v>
                </c:pt>
                <c:pt idx="4">
                  <c:v>Ja</c:v>
                </c:pt>
              </c:strCache>
            </c:strRef>
          </c:cat>
          <c:val>
            <c:numRef>
              <c:f>'Ark1'!$B$5:$B$9</c:f>
              <c:numCache>
                <c:formatCode>0%</c:formatCode>
                <c:ptCount val="5"/>
                <c:pt idx="0">
                  <c:v>0.23</c:v>
                </c:pt>
                <c:pt idx="1">
                  <c:v>0.25</c:v>
                </c:pt>
                <c:pt idx="2">
                  <c:v>0.24</c:v>
                </c:pt>
                <c:pt idx="3">
                  <c:v>0.2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6D-4D4F-B039-2154E111A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054592"/>
        <c:axId val="825816016"/>
      </c:barChart>
      <c:catAx>
        <c:axId val="64705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5816016"/>
        <c:crosses val="autoZero"/>
        <c:auto val="1"/>
        <c:lblAlgn val="ctr"/>
        <c:lblOffset val="100"/>
        <c:noMultiLvlLbl val="0"/>
      </c:catAx>
      <c:valAx>
        <c:axId val="82581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4705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'Ark1'!$B$3</c:f>
              <c:strCache>
                <c:ptCount val="1"/>
                <c:pt idx="0">
                  <c:v>Andel i job</c:v>
                </c:pt>
              </c:strCache>
            </c:strRef>
          </c:tx>
          <c:spPr>
            <a:solidFill>
              <a:srgbClr val="50748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'Ark1'!$A$4:$A$7</c:f>
              <c:strCache>
                <c:ptCount val="4"/>
                <c:pt idx="0">
                  <c:v>Minst effektiva</c:v>
                </c:pt>
                <c:pt idx="1">
                  <c:v>Näst minst effektiva</c:v>
                </c:pt>
                <c:pt idx="2">
                  <c:v>Näst effektivast</c:v>
                </c:pt>
                <c:pt idx="3">
                  <c:v>Mest effektiva</c:v>
                </c:pt>
              </c:strCache>
            </c:strRef>
          </c:cat>
          <c:val>
            <c:numRef>
              <c:f>'Ark1'!$B$4:$B$7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0.13</c:v>
                </c:pt>
                <c:pt idx="2">
                  <c:v>0.18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F-4E95-92E1-98F0FB352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420240"/>
        <c:axId val="666420632"/>
      </c:barChart>
      <c:catAx>
        <c:axId val="66642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420632"/>
        <c:crosses val="autoZero"/>
        <c:auto val="1"/>
        <c:lblAlgn val="ctr"/>
        <c:lblOffset val="100"/>
        <c:noMultiLvlLbl val="0"/>
      </c:catAx>
      <c:valAx>
        <c:axId val="6664206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642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6A27B5-F151-40B1-A309-AFF259C872D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21BB9E4-31DA-4BF6-9182-FDB6B70E8044}">
      <dgm:prSet phldrT="[Tekst]" custT="1"/>
      <dgm:spPr/>
      <dgm:t>
        <a:bodyPr/>
        <a:lstStyle/>
        <a:p>
          <a:r>
            <a:rPr lang="da-DK" sz="1200" b="1" dirty="0" err="1"/>
            <a:t>Anställnings-barhet</a:t>
          </a:r>
          <a:r>
            <a:rPr lang="da-DK" sz="1200" b="1" dirty="0"/>
            <a:t> </a:t>
          </a:r>
        </a:p>
      </dgm:t>
    </dgm:pt>
    <dgm:pt modelId="{C226EE21-A1FB-479C-BE45-DDCA19D26D11}" type="parTrans" cxnId="{BB30A3E2-A346-4CA3-9BCE-17898ADEFF9C}">
      <dgm:prSet/>
      <dgm:spPr/>
      <dgm:t>
        <a:bodyPr/>
        <a:lstStyle/>
        <a:p>
          <a:endParaRPr lang="da-DK"/>
        </a:p>
      </dgm:t>
    </dgm:pt>
    <dgm:pt modelId="{DF07ED04-FF61-4252-93F2-8B9D3079994B}" type="sibTrans" cxnId="{BB30A3E2-A346-4CA3-9BCE-17898ADEFF9C}">
      <dgm:prSet/>
      <dgm:spPr/>
      <dgm:t>
        <a:bodyPr/>
        <a:lstStyle/>
        <a:p>
          <a:endParaRPr lang="da-DK"/>
        </a:p>
      </dgm:t>
    </dgm:pt>
    <dgm:pt modelId="{6D319239-A53D-471F-B0FB-F1B11D03041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da-DK" sz="1000" dirty="0" err="1"/>
            <a:t>Kunskap</a:t>
          </a:r>
          <a:r>
            <a:rPr lang="da-DK" sz="1000" dirty="0"/>
            <a:t> om </a:t>
          </a:r>
          <a:r>
            <a:rPr lang="da-DK" sz="1000" dirty="0" err="1"/>
            <a:t>arbets-marknaden</a:t>
          </a:r>
          <a:endParaRPr lang="da-DK" sz="1000" dirty="0"/>
        </a:p>
      </dgm:t>
    </dgm:pt>
    <dgm:pt modelId="{C8907213-8C14-4305-A057-390CEDA819C7}" type="parTrans" cxnId="{65627F0E-AEDD-4B05-AC6A-58247D446F41}">
      <dgm:prSet/>
      <dgm:spPr/>
      <dgm:t>
        <a:bodyPr/>
        <a:lstStyle/>
        <a:p>
          <a:endParaRPr lang="da-DK"/>
        </a:p>
      </dgm:t>
    </dgm:pt>
    <dgm:pt modelId="{5E95832F-BCF2-4A2D-95B4-43479D032FD8}" type="sibTrans" cxnId="{65627F0E-AEDD-4B05-AC6A-58247D446F41}">
      <dgm:prSet/>
      <dgm:spPr/>
      <dgm:t>
        <a:bodyPr/>
        <a:lstStyle/>
        <a:p>
          <a:endParaRPr lang="da-DK"/>
        </a:p>
      </dgm:t>
    </dgm:pt>
    <dgm:pt modelId="{BD354A1D-60A4-41D9-8D46-D37C0A77A9B4}">
      <dgm:prSet phldrT="[Tekst]" custT="1"/>
      <dgm:spPr/>
      <dgm:t>
        <a:bodyPr/>
        <a:lstStyle/>
        <a:p>
          <a:r>
            <a:rPr lang="da-DK" sz="1000" dirty="0"/>
            <a:t>Koncentrations-</a:t>
          </a:r>
          <a:r>
            <a:rPr lang="da-DK" sz="1000" dirty="0" err="1"/>
            <a:t>förmåga</a:t>
          </a:r>
          <a:r>
            <a:rPr lang="da-DK" sz="1000" dirty="0"/>
            <a:t>, instruktions-</a:t>
          </a:r>
          <a:r>
            <a:rPr lang="da-DK" sz="1000" dirty="0" err="1"/>
            <a:t>förståelse</a:t>
          </a:r>
          <a:endParaRPr lang="da-DK" sz="1000" dirty="0"/>
        </a:p>
      </dgm:t>
    </dgm:pt>
    <dgm:pt modelId="{1011A741-E7DD-426B-A530-95F39FD98FEE}" type="parTrans" cxnId="{957363A6-5167-4F5D-BF85-B83F980FE1DD}">
      <dgm:prSet/>
      <dgm:spPr/>
      <dgm:t>
        <a:bodyPr/>
        <a:lstStyle/>
        <a:p>
          <a:endParaRPr lang="da-DK"/>
        </a:p>
      </dgm:t>
    </dgm:pt>
    <dgm:pt modelId="{8ED2C210-5C9B-4FA2-8622-500C00C17433}" type="sibTrans" cxnId="{957363A6-5167-4F5D-BF85-B83F980FE1DD}">
      <dgm:prSet/>
      <dgm:spPr/>
      <dgm:t>
        <a:bodyPr/>
        <a:lstStyle/>
        <a:p>
          <a:endParaRPr lang="da-DK"/>
        </a:p>
      </dgm:t>
    </dgm:pt>
    <dgm:pt modelId="{F4A3CE19-3004-4FA4-AC9E-8BE8A30ADF07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da-DK" sz="1000" dirty="0" err="1"/>
            <a:t>Individens</a:t>
          </a:r>
          <a:r>
            <a:rPr lang="da-DK" sz="1000" dirty="0"/>
            <a:t> tro på </a:t>
          </a:r>
          <a:r>
            <a:rPr lang="da-DK" sz="1000" dirty="0" err="1"/>
            <a:t>att</a:t>
          </a:r>
          <a:r>
            <a:rPr lang="da-DK" sz="1000" dirty="0"/>
            <a:t> få </a:t>
          </a:r>
          <a:r>
            <a:rPr lang="da-DK" sz="1000" dirty="0" err="1"/>
            <a:t>jobb</a:t>
          </a:r>
          <a:endParaRPr lang="da-DK" sz="1000" dirty="0"/>
        </a:p>
      </dgm:t>
    </dgm:pt>
    <dgm:pt modelId="{AB366426-7C41-4526-880C-58F866F972F1}" type="parTrans" cxnId="{5DA938B2-339B-4623-82EE-683E1FB6231E}">
      <dgm:prSet/>
      <dgm:spPr/>
      <dgm:t>
        <a:bodyPr/>
        <a:lstStyle/>
        <a:p>
          <a:endParaRPr lang="da-DK"/>
        </a:p>
      </dgm:t>
    </dgm:pt>
    <dgm:pt modelId="{BB5980B8-90C6-4E1F-BD88-DB7A65A5A14F}" type="sibTrans" cxnId="{5DA938B2-339B-4623-82EE-683E1FB6231E}">
      <dgm:prSet/>
      <dgm:spPr/>
      <dgm:t>
        <a:bodyPr/>
        <a:lstStyle/>
        <a:p>
          <a:endParaRPr lang="da-DK"/>
        </a:p>
      </dgm:t>
    </dgm:pt>
    <dgm:pt modelId="{03E53821-90CD-4A71-9CB5-C023110D835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da-DK" sz="1000" dirty="0" err="1"/>
            <a:t>Jobbsöknings-beteende</a:t>
          </a:r>
          <a:endParaRPr lang="da-DK" sz="1000" dirty="0"/>
        </a:p>
      </dgm:t>
    </dgm:pt>
    <dgm:pt modelId="{961FB85C-F88E-4B32-BBDA-F4CC4F8EEA6C}" type="parTrans" cxnId="{F596FE80-185B-432F-8E40-DDB1E9EA369F}">
      <dgm:prSet/>
      <dgm:spPr/>
      <dgm:t>
        <a:bodyPr/>
        <a:lstStyle/>
        <a:p>
          <a:endParaRPr lang="da-DK"/>
        </a:p>
      </dgm:t>
    </dgm:pt>
    <dgm:pt modelId="{8869DB17-18DC-4AEF-AFC7-50A9D8DECE33}" type="sibTrans" cxnId="{F596FE80-185B-432F-8E40-DDB1E9EA369F}">
      <dgm:prSet/>
      <dgm:spPr/>
      <dgm:t>
        <a:bodyPr/>
        <a:lstStyle/>
        <a:p>
          <a:endParaRPr lang="da-DK"/>
        </a:p>
      </dgm:t>
    </dgm:pt>
    <dgm:pt modelId="{03E8713A-796B-4E5A-B163-3A68FD7CC001}">
      <dgm:prSet custT="1"/>
      <dgm:spPr>
        <a:solidFill>
          <a:schemeClr val="accent1"/>
        </a:solidFill>
      </dgm:spPr>
      <dgm:t>
        <a:bodyPr/>
        <a:lstStyle/>
        <a:p>
          <a:r>
            <a:rPr lang="da-DK" sz="1000" dirty="0" err="1"/>
            <a:t>Hälsa</a:t>
          </a:r>
          <a:r>
            <a:rPr lang="da-DK" sz="1000" dirty="0"/>
            <a:t> </a:t>
          </a:r>
          <a:r>
            <a:rPr lang="da-DK" sz="1000" dirty="0" err="1"/>
            <a:t>och</a:t>
          </a:r>
          <a:r>
            <a:rPr lang="da-DK" sz="1000" dirty="0"/>
            <a:t> </a:t>
          </a:r>
          <a:r>
            <a:rPr lang="da-DK" sz="1000" dirty="0" err="1"/>
            <a:t>hantering</a:t>
          </a:r>
          <a:r>
            <a:rPr lang="da-DK" sz="1000" dirty="0"/>
            <a:t> av </a:t>
          </a:r>
          <a:r>
            <a:rPr lang="da-DK" sz="1000" dirty="0" err="1"/>
            <a:t>hälsan</a:t>
          </a:r>
          <a:endParaRPr lang="da-DK" sz="1000" dirty="0"/>
        </a:p>
      </dgm:t>
    </dgm:pt>
    <dgm:pt modelId="{128AAA73-8BA4-4BC9-98CB-116ED23F9C9D}" type="parTrans" cxnId="{E0CE9003-73B1-4A61-B1C7-D2AD296C749A}">
      <dgm:prSet/>
      <dgm:spPr/>
      <dgm:t>
        <a:bodyPr/>
        <a:lstStyle/>
        <a:p>
          <a:endParaRPr lang="da-DK"/>
        </a:p>
      </dgm:t>
    </dgm:pt>
    <dgm:pt modelId="{DD63F3BF-B5B4-40A7-A5C8-66613DD52646}" type="sibTrans" cxnId="{E0CE9003-73B1-4A61-B1C7-D2AD296C749A}">
      <dgm:prSet/>
      <dgm:spPr/>
      <dgm:t>
        <a:bodyPr/>
        <a:lstStyle/>
        <a:p>
          <a:endParaRPr lang="da-DK"/>
        </a:p>
      </dgm:t>
    </dgm:pt>
    <dgm:pt modelId="{07E20365-E169-4052-AA2A-39069AFE3468}">
      <dgm:prSet custT="1"/>
      <dgm:spPr>
        <a:solidFill>
          <a:schemeClr val="accent1"/>
        </a:solidFill>
      </dgm:spPr>
      <dgm:t>
        <a:bodyPr/>
        <a:lstStyle/>
        <a:p>
          <a:r>
            <a:rPr lang="da-DK" sz="1000" dirty="0" err="1"/>
            <a:t>Handläggarens</a:t>
          </a:r>
          <a:r>
            <a:rPr lang="da-DK" sz="1000" dirty="0"/>
            <a:t> tro på </a:t>
          </a:r>
          <a:r>
            <a:rPr lang="da-DK" sz="1000" dirty="0" err="1"/>
            <a:t>att</a:t>
          </a:r>
          <a:r>
            <a:rPr lang="da-DK" sz="1000" dirty="0"/>
            <a:t> </a:t>
          </a:r>
          <a:r>
            <a:rPr lang="da-DK" sz="1000" dirty="0" err="1"/>
            <a:t>individen</a:t>
          </a:r>
          <a:r>
            <a:rPr lang="da-DK" sz="1000" dirty="0"/>
            <a:t> får </a:t>
          </a:r>
          <a:r>
            <a:rPr lang="da-DK" sz="1000" dirty="0" err="1"/>
            <a:t>jobb</a:t>
          </a:r>
          <a:endParaRPr lang="da-DK" sz="1000" dirty="0"/>
        </a:p>
      </dgm:t>
    </dgm:pt>
    <dgm:pt modelId="{B8FE43CE-F104-47E9-8762-CEDF0BC095D5}" type="parTrans" cxnId="{72C4068C-4AD6-4AAD-B41E-96CE00EEDF2E}">
      <dgm:prSet/>
      <dgm:spPr/>
      <dgm:t>
        <a:bodyPr/>
        <a:lstStyle/>
        <a:p>
          <a:endParaRPr lang="da-DK"/>
        </a:p>
      </dgm:t>
    </dgm:pt>
    <dgm:pt modelId="{48888189-3906-42EC-A9FE-7E274288EF79}" type="sibTrans" cxnId="{72C4068C-4AD6-4AAD-B41E-96CE00EEDF2E}">
      <dgm:prSet/>
      <dgm:spPr/>
      <dgm:t>
        <a:bodyPr/>
        <a:lstStyle/>
        <a:p>
          <a:endParaRPr lang="da-DK"/>
        </a:p>
      </dgm:t>
    </dgm:pt>
    <dgm:pt modelId="{EBC820B5-ACAC-4500-956F-DC3D4324054D}">
      <dgm:prSet custT="1"/>
      <dgm:spPr/>
      <dgm:t>
        <a:bodyPr/>
        <a:lstStyle/>
        <a:p>
          <a:r>
            <a:rPr lang="da-DK" sz="1000" dirty="0" err="1"/>
            <a:t>Hantering</a:t>
          </a:r>
          <a:r>
            <a:rPr lang="da-DK" sz="1000" baseline="0" dirty="0"/>
            <a:t> av </a:t>
          </a:r>
          <a:r>
            <a:rPr lang="da-DK" sz="1000" baseline="0" dirty="0" err="1"/>
            <a:t>vardagen</a:t>
          </a:r>
          <a:endParaRPr lang="da-DK" sz="1000" dirty="0"/>
        </a:p>
      </dgm:t>
    </dgm:pt>
    <dgm:pt modelId="{6A7D5A04-6D9B-4368-8330-0F50A6E2691D}" type="parTrans" cxnId="{FCB34555-8D97-4B17-B954-8090978B328A}">
      <dgm:prSet/>
      <dgm:spPr/>
      <dgm:t>
        <a:bodyPr/>
        <a:lstStyle/>
        <a:p>
          <a:endParaRPr lang="da-DK"/>
        </a:p>
      </dgm:t>
    </dgm:pt>
    <dgm:pt modelId="{20E9219E-6A39-4A0D-BA20-D7B774192446}" type="sibTrans" cxnId="{FCB34555-8D97-4B17-B954-8090978B328A}">
      <dgm:prSet/>
      <dgm:spPr/>
      <dgm:t>
        <a:bodyPr/>
        <a:lstStyle/>
        <a:p>
          <a:endParaRPr lang="da-DK"/>
        </a:p>
      </dgm:t>
    </dgm:pt>
    <dgm:pt modelId="{24184A90-391F-4FC4-857C-4DB562879E8A}">
      <dgm:prSet custT="1"/>
      <dgm:spPr>
        <a:solidFill>
          <a:schemeClr val="accent1"/>
        </a:solidFill>
      </dgm:spPr>
      <dgm:t>
        <a:bodyPr/>
        <a:lstStyle/>
        <a:p>
          <a:r>
            <a:rPr lang="da-DK" sz="1000" dirty="0"/>
            <a:t>Mål-</a:t>
          </a:r>
          <a:r>
            <a:rPr lang="da-DK" sz="1000" dirty="0" err="1"/>
            <a:t>medvetenhet</a:t>
          </a:r>
          <a:endParaRPr lang="da-DK" sz="1000" dirty="0"/>
        </a:p>
      </dgm:t>
    </dgm:pt>
    <dgm:pt modelId="{FB45539A-C173-49CF-9D0F-0C12EBDB3EB0}" type="parTrans" cxnId="{260D7455-A375-4C11-AD50-D563FCB5C431}">
      <dgm:prSet/>
      <dgm:spPr/>
      <dgm:t>
        <a:bodyPr/>
        <a:lstStyle/>
        <a:p>
          <a:endParaRPr lang="da-DK"/>
        </a:p>
      </dgm:t>
    </dgm:pt>
    <dgm:pt modelId="{814547C6-CF40-44F2-A9A9-2DE54D2FB0C3}" type="sibTrans" cxnId="{260D7455-A375-4C11-AD50-D563FCB5C431}">
      <dgm:prSet/>
      <dgm:spPr/>
      <dgm:t>
        <a:bodyPr/>
        <a:lstStyle/>
        <a:p>
          <a:endParaRPr lang="da-DK"/>
        </a:p>
      </dgm:t>
    </dgm:pt>
    <dgm:pt modelId="{6B853894-E26D-4884-BD97-FA5D8152765D}">
      <dgm:prSet custT="1"/>
      <dgm:spPr>
        <a:solidFill>
          <a:schemeClr val="accent1"/>
        </a:solidFill>
      </dgm:spPr>
      <dgm:t>
        <a:bodyPr/>
        <a:lstStyle/>
        <a:p>
          <a:r>
            <a:rPr lang="da-DK" sz="1000" dirty="0"/>
            <a:t>Samarbets-</a:t>
          </a:r>
          <a:r>
            <a:rPr lang="da-DK" sz="1000" dirty="0" err="1"/>
            <a:t>förmåga</a:t>
          </a:r>
          <a:endParaRPr lang="da-DK" sz="1000" dirty="0"/>
        </a:p>
      </dgm:t>
    </dgm:pt>
    <dgm:pt modelId="{B9F9EA0C-0150-4179-A11F-1BE2296E5185}" type="parTrans" cxnId="{F3176530-4121-44A1-9A56-71C69ABFBC93}">
      <dgm:prSet/>
      <dgm:spPr/>
      <dgm:t>
        <a:bodyPr/>
        <a:lstStyle/>
        <a:p>
          <a:endParaRPr lang="da-DK"/>
        </a:p>
      </dgm:t>
    </dgm:pt>
    <dgm:pt modelId="{D61D14DF-329A-4BF7-9A13-0950E9CF8BA9}" type="sibTrans" cxnId="{F3176530-4121-44A1-9A56-71C69ABFBC93}">
      <dgm:prSet/>
      <dgm:spPr/>
      <dgm:t>
        <a:bodyPr/>
        <a:lstStyle/>
        <a:p>
          <a:endParaRPr lang="da-DK"/>
        </a:p>
      </dgm:t>
    </dgm:pt>
    <dgm:pt modelId="{C4CAAEB3-ADB8-4648-80FD-9D29720FFD3B}">
      <dgm:prSet custT="1"/>
      <dgm:spPr/>
      <dgm:t>
        <a:bodyPr/>
        <a:lstStyle/>
        <a:p>
          <a:r>
            <a:rPr lang="da-DK" sz="1000" dirty="0"/>
            <a:t>Stöd från nätverk</a:t>
          </a:r>
        </a:p>
      </dgm:t>
    </dgm:pt>
    <dgm:pt modelId="{B2149205-C8FB-45EF-9DE9-7E0B9940BB67}" type="parTrans" cxnId="{F8FDBEAF-4E0E-4749-ABA2-EE8B4CFFC624}">
      <dgm:prSet/>
      <dgm:spPr/>
      <dgm:t>
        <a:bodyPr/>
        <a:lstStyle/>
        <a:p>
          <a:endParaRPr lang="da-DK"/>
        </a:p>
      </dgm:t>
    </dgm:pt>
    <dgm:pt modelId="{F63B32C9-2E3D-4209-B88C-5224D24EF734}" type="sibTrans" cxnId="{F8FDBEAF-4E0E-4749-ABA2-EE8B4CFFC624}">
      <dgm:prSet/>
      <dgm:spPr/>
      <dgm:t>
        <a:bodyPr/>
        <a:lstStyle/>
        <a:p>
          <a:endParaRPr lang="da-DK"/>
        </a:p>
      </dgm:t>
    </dgm:pt>
    <dgm:pt modelId="{F21852D0-DE24-4B99-AC1A-9DD839782F38}">
      <dgm:prSet custT="1"/>
      <dgm:spPr/>
      <dgm:t>
        <a:bodyPr/>
        <a:lstStyle/>
        <a:p>
          <a:r>
            <a:rPr lang="da-DK" sz="1000" dirty="0" err="1"/>
            <a:t>Förmåga</a:t>
          </a:r>
          <a:r>
            <a:rPr lang="da-DK" sz="1000" dirty="0"/>
            <a:t> </a:t>
          </a:r>
          <a:r>
            <a:rPr lang="da-DK" sz="1000" dirty="0" err="1"/>
            <a:t>att</a:t>
          </a:r>
          <a:r>
            <a:rPr lang="da-DK" sz="1000" dirty="0"/>
            <a:t> </a:t>
          </a:r>
          <a:r>
            <a:rPr lang="da-DK" sz="1000" dirty="0" err="1"/>
            <a:t>skapa</a:t>
          </a:r>
          <a:r>
            <a:rPr lang="da-DK" sz="1000" dirty="0"/>
            <a:t> kontakt</a:t>
          </a:r>
        </a:p>
      </dgm:t>
    </dgm:pt>
    <dgm:pt modelId="{DC97EFA9-961D-4F43-BFA2-69E45978A62A}" type="parTrans" cxnId="{2C244F4F-009F-4EB7-9BB8-82D5C1E373FD}">
      <dgm:prSet/>
      <dgm:spPr/>
      <dgm:t>
        <a:bodyPr/>
        <a:lstStyle/>
        <a:p>
          <a:endParaRPr lang="da-DK"/>
        </a:p>
      </dgm:t>
    </dgm:pt>
    <dgm:pt modelId="{56D47DB3-BE32-4E08-BF1B-A283D332B310}" type="sibTrans" cxnId="{2C244F4F-009F-4EB7-9BB8-82D5C1E373FD}">
      <dgm:prSet/>
      <dgm:spPr/>
      <dgm:t>
        <a:bodyPr/>
        <a:lstStyle/>
        <a:p>
          <a:endParaRPr lang="da-DK"/>
        </a:p>
      </dgm:t>
    </dgm:pt>
    <dgm:pt modelId="{411D93EC-2F96-4C5A-BEA3-5A1AD9E18AF4}" type="pres">
      <dgm:prSet presAssocID="{A26A27B5-F151-40B1-A309-AFF259C872D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3743B1-FF8D-4992-9333-29D07656ACB6}" type="pres">
      <dgm:prSet presAssocID="{D21BB9E4-31DA-4BF6-9182-FDB6B70E8044}" presName="centerShape" presStyleLbl="node0" presStyleIdx="0" presStyleCnt="1" custScaleX="205078" custScaleY="133025" custLinFactNeighborX="220" custLinFactNeighborY="2641"/>
      <dgm:spPr/>
    </dgm:pt>
    <dgm:pt modelId="{C4C5529B-0B07-4025-9F86-8C6FB0E122AF}" type="pres">
      <dgm:prSet presAssocID="{C8907213-8C14-4305-A057-390CEDA819C7}" presName="Name9" presStyleLbl="parChTrans1D2" presStyleIdx="0" presStyleCnt="11"/>
      <dgm:spPr/>
    </dgm:pt>
    <dgm:pt modelId="{1E7974E4-9BF0-445C-8B21-D48B259DF8E3}" type="pres">
      <dgm:prSet presAssocID="{C8907213-8C14-4305-A057-390CEDA819C7}" presName="connTx" presStyleLbl="parChTrans1D2" presStyleIdx="0" presStyleCnt="11"/>
      <dgm:spPr/>
    </dgm:pt>
    <dgm:pt modelId="{678DFADE-EEC8-4C2A-A434-8D5F7822075C}" type="pres">
      <dgm:prSet presAssocID="{6D319239-A53D-471F-B0FB-F1B11D03041A}" presName="node" presStyleLbl="node1" presStyleIdx="0" presStyleCnt="11" custScaleX="123099" custScaleY="85375" custRadScaleRad="95824" custRadScaleInc="5176">
        <dgm:presLayoutVars>
          <dgm:bulletEnabled val="1"/>
        </dgm:presLayoutVars>
      </dgm:prSet>
      <dgm:spPr/>
    </dgm:pt>
    <dgm:pt modelId="{7348AD8F-337F-4CA0-B152-4435DAE217F9}" type="pres">
      <dgm:prSet presAssocID="{1011A741-E7DD-426B-A530-95F39FD98FEE}" presName="Name9" presStyleLbl="parChTrans1D2" presStyleIdx="1" presStyleCnt="11"/>
      <dgm:spPr/>
    </dgm:pt>
    <dgm:pt modelId="{81B8DF8B-82B5-474C-9F10-1585913D21C1}" type="pres">
      <dgm:prSet presAssocID="{1011A741-E7DD-426B-A530-95F39FD98FEE}" presName="connTx" presStyleLbl="parChTrans1D2" presStyleIdx="1" presStyleCnt="11"/>
      <dgm:spPr/>
    </dgm:pt>
    <dgm:pt modelId="{42F61EA2-7C59-4E06-955A-5206F6875B62}" type="pres">
      <dgm:prSet presAssocID="{BD354A1D-60A4-41D9-8D46-D37C0A77A9B4}" presName="node" presStyleLbl="node1" presStyleIdx="1" presStyleCnt="11" custScaleX="153882" custScaleY="84481" custRadScaleRad="108885" custRadScaleInc="24538">
        <dgm:presLayoutVars>
          <dgm:bulletEnabled val="1"/>
        </dgm:presLayoutVars>
      </dgm:prSet>
      <dgm:spPr/>
    </dgm:pt>
    <dgm:pt modelId="{1705C151-C927-4A01-890F-A64522041E49}" type="pres">
      <dgm:prSet presAssocID="{AB366426-7C41-4526-880C-58F866F972F1}" presName="Name9" presStyleLbl="parChTrans1D2" presStyleIdx="2" presStyleCnt="11"/>
      <dgm:spPr/>
    </dgm:pt>
    <dgm:pt modelId="{2FEFAFCA-FAA2-4EE9-986A-5298444BF04F}" type="pres">
      <dgm:prSet presAssocID="{AB366426-7C41-4526-880C-58F866F972F1}" presName="connTx" presStyleLbl="parChTrans1D2" presStyleIdx="2" presStyleCnt="11"/>
      <dgm:spPr/>
    </dgm:pt>
    <dgm:pt modelId="{C61DE0AC-99DC-4534-B7D4-6311CDF61DF7}" type="pres">
      <dgm:prSet presAssocID="{F4A3CE19-3004-4FA4-AC9E-8BE8A30ADF07}" presName="node" presStyleLbl="node1" presStyleIdx="2" presStyleCnt="11" custScaleX="156909" custScaleY="83320" custRadScaleRad="103005" custRadScaleInc="22444">
        <dgm:presLayoutVars>
          <dgm:bulletEnabled val="1"/>
        </dgm:presLayoutVars>
      </dgm:prSet>
      <dgm:spPr/>
    </dgm:pt>
    <dgm:pt modelId="{3DEC7DA7-C9BF-4C53-9EAB-0C81CF6121F7}" type="pres">
      <dgm:prSet presAssocID="{B8FE43CE-F104-47E9-8762-CEDF0BC095D5}" presName="Name9" presStyleLbl="parChTrans1D2" presStyleIdx="3" presStyleCnt="11"/>
      <dgm:spPr/>
    </dgm:pt>
    <dgm:pt modelId="{E91F6184-E5DE-410B-ADA7-6EB5475B250E}" type="pres">
      <dgm:prSet presAssocID="{B8FE43CE-F104-47E9-8762-CEDF0BC095D5}" presName="connTx" presStyleLbl="parChTrans1D2" presStyleIdx="3" presStyleCnt="11"/>
      <dgm:spPr/>
    </dgm:pt>
    <dgm:pt modelId="{CB927CCF-AA06-41FB-B9F7-25F1B00C421C}" type="pres">
      <dgm:prSet presAssocID="{07E20365-E169-4052-AA2A-39069AFE3468}" presName="node" presStyleLbl="node1" presStyleIdx="3" presStyleCnt="11" custScaleX="156385" custRadScaleRad="100671" custRadScaleInc="4517">
        <dgm:presLayoutVars>
          <dgm:bulletEnabled val="1"/>
        </dgm:presLayoutVars>
      </dgm:prSet>
      <dgm:spPr/>
    </dgm:pt>
    <dgm:pt modelId="{746BDD49-7727-4F8E-A7B0-2A8EA8EF6D76}" type="pres">
      <dgm:prSet presAssocID="{FB45539A-C173-49CF-9D0F-0C12EBDB3EB0}" presName="Name9" presStyleLbl="parChTrans1D2" presStyleIdx="4" presStyleCnt="11"/>
      <dgm:spPr/>
    </dgm:pt>
    <dgm:pt modelId="{3E3512CE-17B4-4698-B481-84D74F30EF6C}" type="pres">
      <dgm:prSet presAssocID="{FB45539A-C173-49CF-9D0F-0C12EBDB3EB0}" presName="connTx" presStyleLbl="parChTrans1D2" presStyleIdx="4" presStyleCnt="11"/>
      <dgm:spPr/>
    </dgm:pt>
    <dgm:pt modelId="{E1ADACC5-E6BE-4600-B715-421FFEA295BC}" type="pres">
      <dgm:prSet presAssocID="{24184A90-391F-4FC4-857C-4DB562879E8A}" presName="node" presStyleLbl="node1" presStyleIdx="4" presStyleCnt="11" custScaleX="140794" custScaleY="82013" custRadScaleRad="112002" custRadScaleInc="-19171">
        <dgm:presLayoutVars>
          <dgm:bulletEnabled val="1"/>
        </dgm:presLayoutVars>
      </dgm:prSet>
      <dgm:spPr/>
    </dgm:pt>
    <dgm:pt modelId="{A73F0C44-26F6-4F89-A25B-D473BE1E9078}" type="pres">
      <dgm:prSet presAssocID="{DC97EFA9-961D-4F43-BFA2-69E45978A62A}" presName="Name9" presStyleLbl="parChTrans1D2" presStyleIdx="5" presStyleCnt="11"/>
      <dgm:spPr/>
    </dgm:pt>
    <dgm:pt modelId="{B673B1B0-CA6F-4CF6-AA86-BA2AC590B3BB}" type="pres">
      <dgm:prSet presAssocID="{DC97EFA9-961D-4F43-BFA2-69E45978A62A}" presName="connTx" presStyleLbl="parChTrans1D2" presStyleIdx="5" presStyleCnt="11"/>
      <dgm:spPr/>
    </dgm:pt>
    <dgm:pt modelId="{7AD9C9D6-DB93-43E4-883D-0E1297640692}" type="pres">
      <dgm:prSet presAssocID="{F21852D0-DE24-4B99-AC1A-9DD839782F38}" presName="node" presStyleLbl="node1" presStyleIdx="5" presStyleCnt="11" custScaleX="123868" custScaleY="78104" custRadScaleRad="101345" custRadScaleInc="-19406">
        <dgm:presLayoutVars>
          <dgm:bulletEnabled val="1"/>
        </dgm:presLayoutVars>
      </dgm:prSet>
      <dgm:spPr/>
    </dgm:pt>
    <dgm:pt modelId="{34E66695-F354-4F1C-B6E7-F9EDFD965A12}" type="pres">
      <dgm:prSet presAssocID="{B9F9EA0C-0150-4179-A11F-1BE2296E5185}" presName="Name9" presStyleLbl="parChTrans1D2" presStyleIdx="6" presStyleCnt="11"/>
      <dgm:spPr/>
    </dgm:pt>
    <dgm:pt modelId="{A55DCD5A-A26F-4970-AE59-05CBCA123311}" type="pres">
      <dgm:prSet presAssocID="{B9F9EA0C-0150-4179-A11F-1BE2296E5185}" presName="connTx" presStyleLbl="parChTrans1D2" presStyleIdx="6" presStyleCnt="11"/>
      <dgm:spPr/>
    </dgm:pt>
    <dgm:pt modelId="{3BDA3124-9BB6-4B2D-9BED-FE8ABD9605BD}" type="pres">
      <dgm:prSet presAssocID="{6B853894-E26D-4884-BD97-FA5D8152765D}" presName="node" presStyleLbl="node1" presStyleIdx="6" presStyleCnt="11" custScaleX="119826" custScaleY="77460" custRadScaleRad="98849" custRadScaleInc="1386">
        <dgm:presLayoutVars>
          <dgm:bulletEnabled val="1"/>
        </dgm:presLayoutVars>
      </dgm:prSet>
      <dgm:spPr/>
    </dgm:pt>
    <dgm:pt modelId="{9837AAD8-C50F-44A4-8A93-EBF06183DA05}" type="pres">
      <dgm:prSet presAssocID="{B2149205-C8FB-45EF-9DE9-7E0B9940BB67}" presName="Name9" presStyleLbl="parChTrans1D2" presStyleIdx="7" presStyleCnt="11"/>
      <dgm:spPr/>
    </dgm:pt>
    <dgm:pt modelId="{D3B13C24-68B2-4F37-B9C3-50C1CD694BDB}" type="pres">
      <dgm:prSet presAssocID="{B2149205-C8FB-45EF-9DE9-7E0B9940BB67}" presName="connTx" presStyleLbl="parChTrans1D2" presStyleIdx="7" presStyleCnt="11"/>
      <dgm:spPr/>
    </dgm:pt>
    <dgm:pt modelId="{171238EE-5EF0-4641-89A1-E82A50FF4240}" type="pres">
      <dgm:prSet presAssocID="{C4CAAEB3-ADB8-4648-80FD-9D29720FFD3B}" presName="node" presStyleLbl="node1" presStyleIdx="7" presStyleCnt="11" custScaleX="127747" custScaleY="91314" custRadScaleRad="109858" custRadScaleInc="12632">
        <dgm:presLayoutVars>
          <dgm:bulletEnabled val="1"/>
        </dgm:presLayoutVars>
      </dgm:prSet>
      <dgm:spPr/>
    </dgm:pt>
    <dgm:pt modelId="{9BAC94F4-61CE-4C6E-9643-1A2FDBC1E265}" type="pres">
      <dgm:prSet presAssocID="{6A7D5A04-6D9B-4368-8330-0F50A6E2691D}" presName="Name9" presStyleLbl="parChTrans1D2" presStyleIdx="8" presStyleCnt="11"/>
      <dgm:spPr/>
    </dgm:pt>
    <dgm:pt modelId="{BAC82DB1-BB7B-4439-BEFA-DC1A3FAE4DD7}" type="pres">
      <dgm:prSet presAssocID="{6A7D5A04-6D9B-4368-8330-0F50A6E2691D}" presName="connTx" presStyleLbl="parChTrans1D2" presStyleIdx="8" presStyleCnt="11"/>
      <dgm:spPr/>
    </dgm:pt>
    <dgm:pt modelId="{99FDC7B4-4FBA-439B-8C5D-8A929A4F1962}" type="pres">
      <dgm:prSet presAssocID="{EBC820B5-ACAC-4500-956F-DC3D4324054D}" presName="node" presStyleLbl="node1" presStyleIdx="8" presStyleCnt="11" custScaleX="140917" custScaleY="89342" custRadScaleRad="102599" custRadScaleInc="-4433">
        <dgm:presLayoutVars>
          <dgm:bulletEnabled val="1"/>
        </dgm:presLayoutVars>
      </dgm:prSet>
      <dgm:spPr/>
    </dgm:pt>
    <dgm:pt modelId="{F44D623E-0872-4D90-A0E2-B0434700EC84}" type="pres">
      <dgm:prSet presAssocID="{128AAA73-8BA4-4BC9-98CB-116ED23F9C9D}" presName="Name9" presStyleLbl="parChTrans1D2" presStyleIdx="9" presStyleCnt="11"/>
      <dgm:spPr/>
    </dgm:pt>
    <dgm:pt modelId="{66BFE925-4F24-45CE-AE9F-8C751E60C69C}" type="pres">
      <dgm:prSet presAssocID="{128AAA73-8BA4-4BC9-98CB-116ED23F9C9D}" presName="connTx" presStyleLbl="parChTrans1D2" presStyleIdx="9" presStyleCnt="11"/>
      <dgm:spPr/>
    </dgm:pt>
    <dgm:pt modelId="{93585E31-ABE3-4801-9456-B2BDB731AA3A}" type="pres">
      <dgm:prSet presAssocID="{03E8713A-796B-4E5A-B163-3A68FD7CC001}" presName="node" presStyleLbl="node1" presStyleIdx="9" presStyleCnt="11" custScaleX="131061" custScaleY="87401" custRadScaleRad="102754" custRadScaleInc="-12431">
        <dgm:presLayoutVars>
          <dgm:bulletEnabled val="1"/>
        </dgm:presLayoutVars>
      </dgm:prSet>
      <dgm:spPr/>
    </dgm:pt>
    <dgm:pt modelId="{5A63DE4B-3908-468A-A611-BF2CC318AA04}" type="pres">
      <dgm:prSet presAssocID="{961FB85C-F88E-4B32-BBDA-F4CC4F8EEA6C}" presName="Name9" presStyleLbl="parChTrans1D2" presStyleIdx="10" presStyleCnt="11"/>
      <dgm:spPr/>
    </dgm:pt>
    <dgm:pt modelId="{425C4F7B-D215-49DB-B018-B1D5BB15E21D}" type="pres">
      <dgm:prSet presAssocID="{961FB85C-F88E-4B32-BBDA-F4CC4F8EEA6C}" presName="connTx" presStyleLbl="parChTrans1D2" presStyleIdx="10" presStyleCnt="11"/>
      <dgm:spPr/>
    </dgm:pt>
    <dgm:pt modelId="{5883D5B8-AC5D-454B-8219-FD31076A261D}" type="pres">
      <dgm:prSet presAssocID="{03E53821-90CD-4A71-9CB5-C023110D835C}" presName="node" presStyleLbl="node1" presStyleIdx="10" presStyleCnt="11" custScaleX="134788" custScaleY="88452" custRadScaleRad="103924" custRadScaleInc="-14618">
        <dgm:presLayoutVars>
          <dgm:bulletEnabled val="1"/>
        </dgm:presLayoutVars>
      </dgm:prSet>
      <dgm:spPr/>
    </dgm:pt>
  </dgm:ptLst>
  <dgm:cxnLst>
    <dgm:cxn modelId="{74191A01-A54D-46BF-9EDD-3CB57F1ED72D}" type="presOf" srcId="{128AAA73-8BA4-4BC9-98CB-116ED23F9C9D}" destId="{F44D623E-0872-4D90-A0E2-B0434700EC84}" srcOrd="0" destOrd="0" presId="urn:microsoft.com/office/officeart/2005/8/layout/radial1"/>
    <dgm:cxn modelId="{E0CE9003-73B1-4A61-B1C7-D2AD296C749A}" srcId="{D21BB9E4-31DA-4BF6-9182-FDB6B70E8044}" destId="{03E8713A-796B-4E5A-B163-3A68FD7CC001}" srcOrd="9" destOrd="0" parTransId="{128AAA73-8BA4-4BC9-98CB-116ED23F9C9D}" sibTransId="{DD63F3BF-B5B4-40A7-A5C8-66613DD52646}"/>
    <dgm:cxn modelId="{E6AEAA04-A0FE-492D-9C43-0D15A1DC6222}" type="presOf" srcId="{EBC820B5-ACAC-4500-956F-DC3D4324054D}" destId="{99FDC7B4-4FBA-439B-8C5D-8A929A4F1962}" srcOrd="0" destOrd="0" presId="urn:microsoft.com/office/officeart/2005/8/layout/radial1"/>
    <dgm:cxn modelId="{7C8CED04-204D-4312-A68E-96D65BC1B944}" type="presOf" srcId="{AB366426-7C41-4526-880C-58F866F972F1}" destId="{1705C151-C927-4A01-890F-A64522041E49}" srcOrd="0" destOrd="0" presId="urn:microsoft.com/office/officeart/2005/8/layout/radial1"/>
    <dgm:cxn modelId="{5DA5E005-122C-4F1D-801B-9544B7EBF68F}" type="presOf" srcId="{BD354A1D-60A4-41D9-8D46-D37C0A77A9B4}" destId="{42F61EA2-7C59-4E06-955A-5206F6875B62}" srcOrd="0" destOrd="0" presId="urn:microsoft.com/office/officeart/2005/8/layout/radial1"/>
    <dgm:cxn modelId="{CDB5CB0B-C434-4A3E-BB99-DCFFAA3D0D96}" type="presOf" srcId="{F4A3CE19-3004-4FA4-AC9E-8BE8A30ADF07}" destId="{C61DE0AC-99DC-4534-B7D4-6311CDF61DF7}" srcOrd="0" destOrd="0" presId="urn:microsoft.com/office/officeart/2005/8/layout/radial1"/>
    <dgm:cxn modelId="{65627F0E-AEDD-4B05-AC6A-58247D446F41}" srcId="{D21BB9E4-31DA-4BF6-9182-FDB6B70E8044}" destId="{6D319239-A53D-471F-B0FB-F1B11D03041A}" srcOrd="0" destOrd="0" parTransId="{C8907213-8C14-4305-A057-390CEDA819C7}" sibTransId="{5E95832F-BCF2-4A2D-95B4-43479D032FD8}"/>
    <dgm:cxn modelId="{DB769F0F-FC7D-43A3-B507-C39E58B95FEF}" type="presOf" srcId="{F21852D0-DE24-4B99-AC1A-9DD839782F38}" destId="{7AD9C9D6-DB93-43E4-883D-0E1297640692}" srcOrd="0" destOrd="0" presId="urn:microsoft.com/office/officeart/2005/8/layout/radial1"/>
    <dgm:cxn modelId="{A328A514-F404-4C4A-9D3A-01B66CD7018F}" type="presOf" srcId="{B9F9EA0C-0150-4179-A11F-1BE2296E5185}" destId="{A55DCD5A-A26F-4970-AE59-05CBCA123311}" srcOrd="1" destOrd="0" presId="urn:microsoft.com/office/officeart/2005/8/layout/radial1"/>
    <dgm:cxn modelId="{E8261315-FB47-4B03-9BE8-A5DD3E182B88}" type="presOf" srcId="{B8FE43CE-F104-47E9-8762-CEDF0BC095D5}" destId="{3DEC7DA7-C9BF-4C53-9EAB-0C81CF6121F7}" srcOrd="0" destOrd="0" presId="urn:microsoft.com/office/officeart/2005/8/layout/radial1"/>
    <dgm:cxn modelId="{EC5F3C24-12C6-476A-AC45-8724755AEA76}" type="presOf" srcId="{6B853894-E26D-4884-BD97-FA5D8152765D}" destId="{3BDA3124-9BB6-4B2D-9BED-FE8ABD9605BD}" srcOrd="0" destOrd="0" presId="urn:microsoft.com/office/officeart/2005/8/layout/radial1"/>
    <dgm:cxn modelId="{96E48128-A5FB-483A-B1A9-AC834A64BDA4}" type="presOf" srcId="{AB366426-7C41-4526-880C-58F866F972F1}" destId="{2FEFAFCA-FAA2-4EE9-986A-5298444BF04F}" srcOrd="1" destOrd="0" presId="urn:microsoft.com/office/officeart/2005/8/layout/radial1"/>
    <dgm:cxn modelId="{B2378A2B-9F07-4A66-9448-D1E6FFF03874}" type="presOf" srcId="{1011A741-E7DD-426B-A530-95F39FD98FEE}" destId="{81B8DF8B-82B5-474C-9F10-1585913D21C1}" srcOrd="1" destOrd="0" presId="urn:microsoft.com/office/officeart/2005/8/layout/radial1"/>
    <dgm:cxn modelId="{F3176530-4121-44A1-9A56-71C69ABFBC93}" srcId="{D21BB9E4-31DA-4BF6-9182-FDB6B70E8044}" destId="{6B853894-E26D-4884-BD97-FA5D8152765D}" srcOrd="6" destOrd="0" parTransId="{B9F9EA0C-0150-4179-A11F-1BE2296E5185}" sibTransId="{D61D14DF-329A-4BF7-9A13-0950E9CF8BA9}"/>
    <dgm:cxn modelId="{454F0D32-CD21-400E-988F-73FA804C70DB}" type="presOf" srcId="{DC97EFA9-961D-4F43-BFA2-69E45978A62A}" destId="{A73F0C44-26F6-4F89-A25B-D473BE1E9078}" srcOrd="0" destOrd="0" presId="urn:microsoft.com/office/officeart/2005/8/layout/radial1"/>
    <dgm:cxn modelId="{23898D33-8756-45E1-9E19-83AF77C7A54A}" type="presOf" srcId="{D21BB9E4-31DA-4BF6-9182-FDB6B70E8044}" destId="{E73743B1-FF8D-4992-9333-29D07656ACB6}" srcOrd="0" destOrd="0" presId="urn:microsoft.com/office/officeart/2005/8/layout/radial1"/>
    <dgm:cxn modelId="{5C833C3E-BF16-448E-999F-0709B7F9EAFF}" type="presOf" srcId="{B2149205-C8FB-45EF-9DE9-7E0B9940BB67}" destId="{9837AAD8-C50F-44A4-8A93-EBF06183DA05}" srcOrd="0" destOrd="0" presId="urn:microsoft.com/office/officeart/2005/8/layout/radial1"/>
    <dgm:cxn modelId="{FA4C5269-0D82-49D4-8D83-159AB284BA1D}" type="presOf" srcId="{B9F9EA0C-0150-4179-A11F-1BE2296E5185}" destId="{34E66695-F354-4F1C-B6E7-F9EDFD965A12}" srcOrd="0" destOrd="0" presId="urn:microsoft.com/office/officeart/2005/8/layout/radial1"/>
    <dgm:cxn modelId="{55DC966C-9D02-4F92-9457-FC3153C6469C}" type="presOf" srcId="{FB45539A-C173-49CF-9D0F-0C12EBDB3EB0}" destId="{746BDD49-7727-4F8E-A7B0-2A8EA8EF6D76}" srcOrd="0" destOrd="0" presId="urn:microsoft.com/office/officeart/2005/8/layout/radial1"/>
    <dgm:cxn modelId="{2C244F4F-009F-4EB7-9BB8-82D5C1E373FD}" srcId="{D21BB9E4-31DA-4BF6-9182-FDB6B70E8044}" destId="{F21852D0-DE24-4B99-AC1A-9DD839782F38}" srcOrd="5" destOrd="0" parTransId="{DC97EFA9-961D-4F43-BFA2-69E45978A62A}" sibTransId="{56D47DB3-BE32-4E08-BF1B-A283D332B310}"/>
    <dgm:cxn modelId="{01717353-95C4-42C5-8B15-225A8FD969D6}" type="presOf" srcId="{B2149205-C8FB-45EF-9DE9-7E0B9940BB67}" destId="{D3B13C24-68B2-4F37-B9C3-50C1CD694BDB}" srcOrd="1" destOrd="0" presId="urn:microsoft.com/office/officeart/2005/8/layout/radial1"/>
    <dgm:cxn modelId="{FCB34555-8D97-4B17-B954-8090978B328A}" srcId="{D21BB9E4-31DA-4BF6-9182-FDB6B70E8044}" destId="{EBC820B5-ACAC-4500-956F-DC3D4324054D}" srcOrd="8" destOrd="0" parTransId="{6A7D5A04-6D9B-4368-8330-0F50A6E2691D}" sibTransId="{20E9219E-6A39-4A0D-BA20-D7B774192446}"/>
    <dgm:cxn modelId="{260D7455-A375-4C11-AD50-D563FCB5C431}" srcId="{D21BB9E4-31DA-4BF6-9182-FDB6B70E8044}" destId="{24184A90-391F-4FC4-857C-4DB562879E8A}" srcOrd="4" destOrd="0" parTransId="{FB45539A-C173-49CF-9D0F-0C12EBDB3EB0}" sibTransId="{814547C6-CF40-44F2-A9A9-2DE54D2FB0C3}"/>
    <dgm:cxn modelId="{22AA9D56-FCDE-4D3C-8384-DA586FDA946B}" type="presOf" srcId="{03E8713A-796B-4E5A-B163-3A68FD7CC001}" destId="{93585E31-ABE3-4801-9456-B2BDB731AA3A}" srcOrd="0" destOrd="0" presId="urn:microsoft.com/office/officeart/2005/8/layout/radial1"/>
    <dgm:cxn modelId="{F596FE80-185B-432F-8E40-DDB1E9EA369F}" srcId="{D21BB9E4-31DA-4BF6-9182-FDB6B70E8044}" destId="{03E53821-90CD-4A71-9CB5-C023110D835C}" srcOrd="10" destOrd="0" parTransId="{961FB85C-F88E-4B32-BBDA-F4CC4F8EEA6C}" sibTransId="{8869DB17-18DC-4AEF-AFC7-50A9D8DECE33}"/>
    <dgm:cxn modelId="{B994C582-75FE-4DB0-A3B8-41BB2072A2BD}" type="presOf" srcId="{6D319239-A53D-471F-B0FB-F1B11D03041A}" destId="{678DFADE-EEC8-4C2A-A434-8D5F7822075C}" srcOrd="0" destOrd="0" presId="urn:microsoft.com/office/officeart/2005/8/layout/radial1"/>
    <dgm:cxn modelId="{6518BB85-A0DA-45EF-A7CE-99106C7D979A}" type="presOf" srcId="{B8FE43CE-F104-47E9-8762-CEDF0BC095D5}" destId="{E91F6184-E5DE-410B-ADA7-6EB5475B250E}" srcOrd="1" destOrd="0" presId="urn:microsoft.com/office/officeart/2005/8/layout/radial1"/>
    <dgm:cxn modelId="{C4134689-2529-456F-943E-5745FE93EC4F}" type="presOf" srcId="{A26A27B5-F151-40B1-A309-AFF259C872DD}" destId="{411D93EC-2F96-4C5A-BEA3-5A1AD9E18AF4}" srcOrd="0" destOrd="0" presId="urn:microsoft.com/office/officeart/2005/8/layout/radial1"/>
    <dgm:cxn modelId="{72C4068C-4AD6-4AAD-B41E-96CE00EEDF2E}" srcId="{D21BB9E4-31DA-4BF6-9182-FDB6B70E8044}" destId="{07E20365-E169-4052-AA2A-39069AFE3468}" srcOrd="3" destOrd="0" parTransId="{B8FE43CE-F104-47E9-8762-CEDF0BC095D5}" sibTransId="{48888189-3906-42EC-A9FE-7E274288EF79}"/>
    <dgm:cxn modelId="{AE25E48D-5B45-4A06-BD48-C18FBFDA8DB0}" type="presOf" srcId="{961FB85C-F88E-4B32-BBDA-F4CC4F8EEA6C}" destId="{425C4F7B-D215-49DB-B018-B1D5BB15E21D}" srcOrd="1" destOrd="0" presId="urn:microsoft.com/office/officeart/2005/8/layout/radial1"/>
    <dgm:cxn modelId="{83F54C98-4455-47C8-A08B-F6141A4B2EF7}" type="presOf" srcId="{128AAA73-8BA4-4BC9-98CB-116ED23F9C9D}" destId="{66BFE925-4F24-45CE-AE9F-8C751E60C69C}" srcOrd="1" destOrd="0" presId="urn:microsoft.com/office/officeart/2005/8/layout/radial1"/>
    <dgm:cxn modelId="{E5F65499-4687-48F7-B714-56C5D2B729EE}" type="presOf" srcId="{961FB85C-F88E-4B32-BBDA-F4CC4F8EEA6C}" destId="{5A63DE4B-3908-468A-A611-BF2CC318AA04}" srcOrd="0" destOrd="0" presId="urn:microsoft.com/office/officeart/2005/8/layout/radial1"/>
    <dgm:cxn modelId="{73EF5699-361A-4273-B183-6F3D4C1A091E}" type="presOf" srcId="{FB45539A-C173-49CF-9D0F-0C12EBDB3EB0}" destId="{3E3512CE-17B4-4698-B481-84D74F30EF6C}" srcOrd="1" destOrd="0" presId="urn:microsoft.com/office/officeart/2005/8/layout/radial1"/>
    <dgm:cxn modelId="{9706359A-A071-4E63-A538-8505408FE3BB}" type="presOf" srcId="{6A7D5A04-6D9B-4368-8330-0F50A6E2691D}" destId="{9BAC94F4-61CE-4C6E-9643-1A2FDBC1E265}" srcOrd="0" destOrd="0" presId="urn:microsoft.com/office/officeart/2005/8/layout/radial1"/>
    <dgm:cxn modelId="{0367A59E-C45A-492D-8075-3C1A8D798046}" type="presOf" srcId="{C8907213-8C14-4305-A057-390CEDA819C7}" destId="{1E7974E4-9BF0-445C-8B21-D48B259DF8E3}" srcOrd="1" destOrd="0" presId="urn:microsoft.com/office/officeart/2005/8/layout/radial1"/>
    <dgm:cxn modelId="{96FE5DA3-A930-4DCC-A167-6D903E1241CB}" type="presOf" srcId="{24184A90-391F-4FC4-857C-4DB562879E8A}" destId="{E1ADACC5-E6BE-4600-B715-421FFEA295BC}" srcOrd="0" destOrd="0" presId="urn:microsoft.com/office/officeart/2005/8/layout/radial1"/>
    <dgm:cxn modelId="{957363A6-5167-4F5D-BF85-B83F980FE1DD}" srcId="{D21BB9E4-31DA-4BF6-9182-FDB6B70E8044}" destId="{BD354A1D-60A4-41D9-8D46-D37C0A77A9B4}" srcOrd="1" destOrd="0" parTransId="{1011A741-E7DD-426B-A530-95F39FD98FEE}" sibTransId="{8ED2C210-5C9B-4FA2-8622-500C00C17433}"/>
    <dgm:cxn modelId="{F8FDBEAF-4E0E-4749-ABA2-EE8B4CFFC624}" srcId="{D21BB9E4-31DA-4BF6-9182-FDB6B70E8044}" destId="{C4CAAEB3-ADB8-4648-80FD-9D29720FFD3B}" srcOrd="7" destOrd="0" parTransId="{B2149205-C8FB-45EF-9DE9-7E0B9940BB67}" sibTransId="{F63B32C9-2E3D-4209-B88C-5224D24EF734}"/>
    <dgm:cxn modelId="{5DA938B2-339B-4623-82EE-683E1FB6231E}" srcId="{D21BB9E4-31DA-4BF6-9182-FDB6B70E8044}" destId="{F4A3CE19-3004-4FA4-AC9E-8BE8A30ADF07}" srcOrd="2" destOrd="0" parTransId="{AB366426-7C41-4526-880C-58F866F972F1}" sibTransId="{BB5980B8-90C6-4E1F-BD88-DB7A65A5A14F}"/>
    <dgm:cxn modelId="{215974BB-56EB-47B1-9F29-1E20FCE14DFD}" type="presOf" srcId="{1011A741-E7DD-426B-A530-95F39FD98FEE}" destId="{7348AD8F-337F-4CA0-B152-4435DAE217F9}" srcOrd="0" destOrd="0" presId="urn:microsoft.com/office/officeart/2005/8/layout/radial1"/>
    <dgm:cxn modelId="{3EE6E0BE-4A27-4257-B538-329EBA26F3A0}" type="presOf" srcId="{03E53821-90CD-4A71-9CB5-C023110D835C}" destId="{5883D5B8-AC5D-454B-8219-FD31076A261D}" srcOrd="0" destOrd="0" presId="urn:microsoft.com/office/officeart/2005/8/layout/radial1"/>
    <dgm:cxn modelId="{FDADADC5-257D-48BD-801D-B5013A8CF896}" type="presOf" srcId="{C8907213-8C14-4305-A057-390CEDA819C7}" destId="{C4C5529B-0B07-4025-9F86-8C6FB0E122AF}" srcOrd="0" destOrd="0" presId="urn:microsoft.com/office/officeart/2005/8/layout/radial1"/>
    <dgm:cxn modelId="{70582AD7-7DBA-42B0-93F3-94F956B93B54}" type="presOf" srcId="{07E20365-E169-4052-AA2A-39069AFE3468}" destId="{CB927CCF-AA06-41FB-B9F7-25F1B00C421C}" srcOrd="0" destOrd="0" presId="urn:microsoft.com/office/officeart/2005/8/layout/radial1"/>
    <dgm:cxn modelId="{36B72FD9-1874-49E2-8BF2-65024635A52F}" type="presOf" srcId="{6A7D5A04-6D9B-4368-8330-0F50A6E2691D}" destId="{BAC82DB1-BB7B-4439-BEFA-DC1A3FAE4DD7}" srcOrd="1" destOrd="0" presId="urn:microsoft.com/office/officeart/2005/8/layout/radial1"/>
    <dgm:cxn modelId="{BB30A3E2-A346-4CA3-9BCE-17898ADEFF9C}" srcId="{A26A27B5-F151-40B1-A309-AFF259C872DD}" destId="{D21BB9E4-31DA-4BF6-9182-FDB6B70E8044}" srcOrd="0" destOrd="0" parTransId="{C226EE21-A1FB-479C-BE45-DDCA19D26D11}" sibTransId="{DF07ED04-FF61-4252-93F2-8B9D3079994B}"/>
    <dgm:cxn modelId="{091A23E5-6893-4B54-98F1-E0217DC21718}" type="presOf" srcId="{DC97EFA9-961D-4F43-BFA2-69E45978A62A}" destId="{B673B1B0-CA6F-4CF6-AA86-BA2AC590B3BB}" srcOrd="1" destOrd="0" presId="urn:microsoft.com/office/officeart/2005/8/layout/radial1"/>
    <dgm:cxn modelId="{8AA1EDF6-DA63-4718-8438-ECA6B4378D4F}" type="presOf" srcId="{C4CAAEB3-ADB8-4648-80FD-9D29720FFD3B}" destId="{171238EE-5EF0-4641-89A1-E82A50FF4240}" srcOrd="0" destOrd="0" presId="urn:microsoft.com/office/officeart/2005/8/layout/radial1"/>
    <dgm:cxn modelId="{4800CB42-66DE-4A06-A522-54CE5C43000A}" type="presParOf" srcId="{411D93EC-2F96-4C5A-BEA3-5A1AD9E18AF4}" destId="{E73743B1-FF8D-4992-9333-29D07656ACB6}" srcOrd="0" destOrd="0" presId="urn:microsoft.com/office/officeart/2005/8/layout/radial1"/>
    <dgm:cxn modelId="{37FD751E-33F1-4DCC-84E6-EF65C4FB2ACB}" type="presParOf" srcId="{411D93EC-2F96-4C5A-BEA3-5A1AD9E18AF4}" destId="{C4C5529B-0B07-4025-9F86-8C6FB0E122AF}" srcOrd="1" destOrd="0" presId="urn:microsoft.com/office/officeart/2005/8/layout/radial1"/>
    <dgm:cxn modelId="{9C992334-E372-4EA2-8B31-D196965A6367}" type="presParOf" srcId="{C4C5529B-0B07-4025-9F86-8C6FB0E122AF}" destId="{1E7974E4-9BF0-445C-8B21-D48B259DF8E3}" srcOrd="0" destOrd="0" presId="urn:microsoft.com/office/officeart/2005/8/layout/radial1"/>
    <dgm:cxn modelId="{70FD4F57-C48E-4ED8-A1D9-B37ABF6DA573}" type="presParOf" srcId="{411D93EC-2F96-4C5A-BEA3-5A1AD9E18AF4}" destId="{678DFADE-EEC8-4C2A-A434-8D5F7822075C}" srcOrd="2" destOrd="0" presId="urn:microsoft.com/office/officeart/2005/8/layout/radial1"/>
    <dgm:cxn modelId="{5854CDFC-E7D8-405C-93D2-46BC85202CFA}" type="presParOf" srcId="{411D93EC-2F96-4C5A-BEA3-5A1AD9E18AF4}" destId="{7348AD8F-337F-4CA0-B152-4435DAE217F9}" srcOrd="3" destOrd="0" presId="urn:microsoft.com/office/officeart/2005/8/layout/radial1"/>
    <dgm:cxn modelId="{BFFB6732-974C-4D74-96D3-AC1E64D47598}" type="presParOf" srcId="{7348AD8F-337F-4CA0-B152-4435DAE217F9}" destId="{81B8DF8B-82B5-474C-9F10-1585913D21C1}" srcOrd="0" destOrd="0" presId="urn:microsoft.com/office/officeart/2005/8/layout/radial1"/>
    <dgm:cxn modelId="{08397CBB-C16B-4F84-967C-38C8A3D1F40F}" type="presParOf" srcId="{411D93EC-2F96-4C5A-BEA3-5A1AD9E18AF4}" destId="{42F61EA2-7C59-4E06-955A-5206F6875B62}" srcOrd="4" destOrd="0" presId="urn:microsoft.com/office/officeart/2005/8/layout/radial1"/>
    <dgm:cxn modelId="{441C2440-5C8E-453F-985D-8E6B50A1D9B0}" type="presParOf" srcId="{411D93EC-2F96-4C5A-BEA3-5A1AD9E18AF4}" destId="{1705C151-C927-4A01-890F-A64522041E49}" srcOrd="5" destOrd="0" presId="urn:microsoft.com/office/officeart/2005/8/layout/radial1"/>
    <dgm:cxn modelId="{35C38A90-8CCF-430D-9C36-24AAE95E3B67}" type="presParOf" srcId="{1705C151-C927-4A01-890F-A64522041E49}" destId="{2FEFAFCA-FAA2-4EE9-986A-5298444BF04F}" srcOrd="0" destOrd="0" presId="urn:microsoft.com/office/officeart/2005/8/layout/radial1"/>
    <dgm:cxn modelId="{075EB5DF-8BCD-4A9F-9BF2-659A66A94B7B}" type="presParOf" srcId="{411D93EC-2F96-4C5A-BEA3-5A1AD9E18AF4}" destId="{C61DE0AC-99DC-4534-B7D4-6311CDF61DF7}" srcOrd="6" destOrd="0" presId="urn:microsoft.com/office/officeart/2005/8/layout/radial1"/>
    <dgm:cxn modelId="{CBF9176F-5D07-4735-899C-B5EAC80AE0E1}" type="presParOf" srcId="{411D93EC-2F96-4C5A-BEA3-5A1AD9E18AF4}" destId="{3DEC7DA7-C9BF-4C53-9EAB-0C81CF6121F7}" srcOrd="7" destOrd="0" presId="urn:microsoft.com/office/officeart/2005/8/layout/radial1"/>
    <dgm:cxn modelId="{7A2DBAAE-8B98-48F8-8CA7-BBE3FC934F2E}" type="presParOf" srcId="{3DEC7DA7-C9BF-4C53-9EAB-0C81CF6121F7}" destId="{E91F6184-E5DE-410B-ADA7-6EB5475B250E}" srcOrd="0" destOrd="0" presId="urn:microsoft.com/office/officeart/2005/8/layout/radial1"/>
    <dgm:cxn modelId="{1A494437-8DC3-4193-B58A-A6A223B1A966}" type="presParOf" srcId="{411D93EC-2F96-4C5A-BEA3-5A1AD9E18AF4}" destId="{CB927CCF-AA06-41FB-B9F7-25F1B00C421C}" srcOrd="8" destOrd="0" presId="urn:microsoft.com/office/officeart/2005/8/layout/radial1"/>
    <dgm:cxn modelId="{4AF90F21-DC5D-4AD3-B95D-78E10C9E9054}" type="presParOf" srcId="{411D93EC-2F96-4C5A-BEA3-5A1AD9E18AF4}" destId="{746BDD49-7727-4F8E-A7B0-2A8EA8EF6D76}" srcOrd="9" destOrd="0" presId="urn:microsoft.com/office/officeart/2005/8/layout/radial1"/>
    <dgm:cxn modelId="{C5DD04FE-8EFE-4CC0-A5A7-594576DFB831}" type="presParOf" srcId="{746BDD49-7727-4F8E-A7B0-2A8EA8EF6D76}" destId="{3E3512CE-17B4-4698-B481-84D74F30EF6C}" srcOrd="0" destOrd="0" presId="urn:microsoft.com/office/officeart/2005/8/layout/radial1"/>
    <dgm:cxn modelId="{B20BEF97-AE28-40E2-868B-ED8C418E4CC1}" type="presParOf" srcId="{411D93EC-2F96-4C5A-BEA3-5A1AD9E18AF4}" destId="{E1ADACC5-E6BE-4600-B715-421FFEA295BC}" srcOrd="10" destOrd="0" presId="urn:microsoft.com/office/officeart/2005/8/layout/radial1"/>
    <dgm:cxn modelId="{0A6F5E8D-4800-4249-BD34-78A506E5F192}" type="presParOf" srcId="{411D93EC-2F96-4C5A-BEA3-5A1AD9E18AF4}" destId="{A73F0C44-26F6-4F89-A25B-D473BE1E9078}" srcOrd="11" destOrd="0" presId="urn:microsoft.com/office/officeart/2005/8/layout/radial1"/>
    <dgm:cxn modelId="{442F4618-201A-47E7-81D9-5B296584BA43}" type="presParOf" srcId="{A73F0C44-26F6-4F89-A25B-D473BE1E9078}" destId="{B673B1B0-CA6F-4CF6-AA86-BA2AC590B3BB}" srcOrd="0" destOrd="0" presId="urn:microsoft.com/office/officeart/2005/8/layout/radial1"/>
    <dgm:cxn modelId="{0CF69FEB-A4D6-4C7E-95D4-BF0AE6A71993}" type="presParOf" srcId="{411D93EC-2F96-4C5A-BEA3-5A1AD9E18AF4}" destId="{7AD9C9D6-DB93-43E4-883D-0E1297640692}" srcOrd="12" destOrd="0" presId="urn:microsoft.com/office/officeart/2005/8/layout/radial1"/>
    <dgm:cxn modelId="{66B57E0B-4B78-4DC3-913B-E9890F4E644C}" type="presParOf" srcId="{411D93EC-2F96-4C5A-BEA3-5A1AD9E18AF4}" destId="{34E66695-F354-4F1C-B6E7-F9EDFD965A12}" srcOrd="13" destOrd="0" presId="urn:microsoft.com/office/officeart/2005/8/layout/radial1"/>
    <dgm:cxn modelId="{3B151CA1-6C07-4292-B6E1-19879CE1A728}" type="presParOf" srcId="{34E66695-F354-4F1C-B6E7-F9EDFD965A12}" destId="{A55DCD5A-A26F-4970-AE59-05CBCA123311}" srcOrd="0" destOrd="0" presId="urn:microsoft.com/office/officeart/2005/8/layout/radial1"/>
    <dgm:cxn modelId="{DA8114E9-7A56-4BB2-8F6B-4D97CCB0703F}" type="presParOf" srcId="{411D93EC-2F96-4C5A-BEA3-5A1AD9E18AF4}" destId="{3BDA3124-9BB6-4B2D-9BED-FE8ABD9605BD}" srcOrd="14" destOrd="0" presId="urn:microsoft.com/office/officeart/2005/8/layout/radial1"/>
    <dgm:cxn modelId="{00792781-E21C-4892-B469-F37365485744}" type="presParOf" srcId="{411D93EC-2F96-4C5A-BEA3-5A1AD9E18AF4}" destId="{9837AAD8-C50F-44A4-8A93-EBF06183DA05}" srcOrd="15" destOrd="0" presId="urn:microsoft.com/office/officeart/2005/8/layout/radial1"/>
    <dgm:cxn modelId="{C359834C-F7F6-4D2D-8CD2-93607F3D6D9E}" type="presParOf" srcId="{9837AAD8-C50F-44A4-8A93-EBF06183DA05}" destId="{D3B13C24-68B2-4F37-B9C3-50C1CD694BDB}" srcOrd="0" destOrd="0" presId="urn:microsoft.com/office/officeart/2005/8/layout/radial1"/>
    <dgm:cxn modelId="{A66CC808-B9F2-4E0C-92E7-41A37CD8B87A}" type="presParOf" srcId="{411D93EC-2F96-4C5A-BEA3-5A1AD9E18AF4}" destId="{171238EE-5EF0-4641-89A1-E82A50FF4240}" srcOrd="16" destOrd="0" presId="urn:microsoft.com/office/officeart/2005/8/layout/radial1"/>
    <dgm:cxn modelId="{B53A90DC-BF21-4177-933C-41120D0BEDC7}" type="presParOf" srcId="{411D93EC-2F96-4C5A-BEA3-5A1AD9E18AF4}" destId="{9BAC94F4-61CE-4C6E-9643-1A2FDBC1E265}" srcOrd="17" destOrd="0" presId="urn:microsoft.com/office/officeart/2005/8/layout/radial1"/>
    <dgm:cxn modelId="{E2BF63D8-BAF0-4D9A-81D7-73454E07B421}" type="presParOf" srcId="{9BAC94F4-61CE-4C6E-9643-1A2FDBC1E265}" destId="{BAC82DB1-BB7B-4439-BEFA-DC1A3FAE4DD7}" srcOrd="0" destOrd="0" presId="urn:microsoft.com/office/officeart/2005/8/layout/radial1"/>
    <dgm:cxn modelId="{3F91D09E-E9D2-44F3-89C6-0154E80FA98B}" type="presParOf" srcId="{411D93EC-2F96-4C5A-BEA3-5A1AD9E18AF4}" destId="{99FDC7B4-4FBA-439B-8C5D-8A929A4F1962}" srcOrd="18" destOrd="0" presId="urn:microsoft.com/office/officeart/2005/8/layout/radial1"/>
    <dgm:cxn modelId="{BCE7D117-4449-47AD-973C-9221F04A5211}" type="presParOf" srcId="{411D93EC-2F96-4C5A-BEA3-5A1AD9E18AF4}" destId="{F44D623E-0872-4D90-A0E2-B0434700EC84}" srcOrd="19" destOrd="0" presId="urn:microsoft.com/office/officeart/2005/8/layout/radial1"/>
    <dgm:cxn modelId="{7A4D673F-4B42-45D8-B648-C1C08EC6C4A7}" type="presParOf" srcId="{F44D623E-0872-4D90-A0E2-B0434700EC84}" destId="{66BFE925-4F24-45CE-AE9F-8C751E60C69C}" srcOrd="0" destOrd="0" presId="urn:microsoft.com/office/officeart/2005/8/layout/radial1"/>
    <dgm:cxn modelId="{2A3A9DA7-28AF-481B-9F9F-04AA9D2A5172}" type="presParOf" srcId="{411D93EC-2F96-4C5A-BEA3-5A1AD9E18AF4}" destId="{93585E31-ABE3-4801-9456-B2BDB731AA3A}" srcOrd="20" destOrd="0" presId="urn:microsoft.com/office/officeart/2005/8/layout/radial1"/>
    <dgm:cxn modelId="{3EB132D2-B207-46CF-BB2A-E0559C70CE6C}" type="presParOf" srcId="{411D93EC-2F96-4C5A-BEA3-5A1AD9E18AF4}" destId="{5A63DE4B-3908-468A-A611-BF2CC318AA04}" srcOrd="21" destOrd="0" presId="urn:microsoft.com/office/officeart/2005/8/layout/radial1"/>
    <dgm:cxn modelId="{1C32487A-4ED1-4C5F-812F-174B8D01A3EA}" type="presParOf" srcId="{5A63DE4B-3908-468A-A611-BF2CC318AA04}" destId="{425C4F7B-D215-49DB-B018-B1D5BB15E21D}" srcOrd="0" destOrd="0" presId="urn:microsoft.com/office/officeart/2005/8/layout/radial1"/>
    <dgm:cxn modelId="{4F7743CB-7812-4C70-BBDB-6F3994DC2EF4}" type="presParOf" srcId="{411D93EC-2F96-4C5A-BEA3-5A1AD9E18AF4}" destId="{5883D5B8-AC5D-454B-8219-FD31076A261D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E0D6B3-8905-4B5C-9046-38984A7D436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222D627-DD71-4234-B705-4C9D3ECD20AD}">
      <dgm:prSet phldrT="[Tekst]" custT="1"/>
      <dgm:spPr/>
      <dgm:t>
        <a:bodyPr/>
        <a:lstStyle/>
        <a:p>
          <a:pPr algn="ctr"/>
          <a:r>
            <a:rPr lang="da-DK" sz="1400" b="1" dirty="0"/>
            <a:t>Enkätfrågor till deltagare utifrån  indikatorer:</a:t>
          </a:r>
        </a:p>
        <a:p>
          <a:pPr algn="l"/>
          <a:r>
            <a:rPr lang="da-DK" sz="1200" dirty="0"/>
            <a:t>- </a:t>
          </a:r>
          <a:r>
            <a:rPr lang="sv-SE" sz="1200" b="0" dirty="0"/>
            <a:t>Kan hantera hälso-utmaningar </a:t>
          </a:r>
        </a:p>
        <a:p>
          <a:pPr algn="l"/>
          <a:r>
            <a:rPr lang="sv-SE" sz="1200" b="0" dirty="0"/>
            <a:t>- Kunskap om möjligheter</a:t>
          </a:r>
        </a:p>
        <a:p>
          <a:pPr algn="l"/>
          <a:r>
            <a:rPr lang="sv-SE" sz="1200" b="0" dirty="0"/>
            <a:t>- Tron på att kunna klara ett jobb </a:t>
          </a:r>
        </a:p>
        <a:p>
          <a:pPr algn="l"/>
          <a:r>
            <a:rPr lang="sv-SE" sz="1200" b="0" dirty="0"/>
            <a:t>- Förmåga att samarbeta </a:t>
          </a:r>
        </a:p>
        <a:p>
          <a:pPr algn="l"/>
          <a:r>
            <a:rPr lang="sv-SE" sz="1200" b="0" dirty="0"/>
            <a:t>- Söker jobb</a:t>
          </a:r>
          <a:endParaRPr lang="da-DK" sz="800" dirty="0"/>
        </a:p>
      </dgm:t>
    </dgm:pt>
    <dgm:pt modelId="{6BB2682F-AA17-4FDC-88C6-A5B4B01282AF}" type="parTrans" cxnId="{D3AFBCAB-3115-4A31-86E6-5AF5696326E4}">
      <dgm:prSet/>
      <dgm:spPr/>
      <dgm:t>
        <a:bodyPr/>
        <a:lstStyle/>
        <a:p>
          <a:endParaRPr lang="da-DK"/>
        </a:p>
      </dgm:t>
    </dgm:pt>
    <dgm:pt modelId="{32423FED-8463-48D5-B56F-CABA527E78B5}" type="sibTrans" cxnId="{D3AFBCAB-3115-4A31-86E6-5AF5696326E4}">
      <dgm:prSet/>
      <dgm:spPr/>
      <dgm:t>
        <a:bodyPr/>
        <a:lstStyle/>
        <a:p>
          <a:endParaRPr lang="da-DK"/>
        </a:p>
      </dgm:t>
    </dgm:pt>
    <dgm:pt modelId="{C708A201-1A73-4671-8058-96657E7CCE37}">
      <dgm:prSet phldrT="[Tekst]" custT="1"/>
      <dgm:spPr/>
      <dgm:t>
        <a:bodyPr/>
        <a:lstStyle/>
        <a:p>
          <a:pPr algn="ctr"/>
          <a:r>
            <a:rPr lang="da-DK" sz="1400" b="1" dirty="0"/>
            <a:t>Enkätfrågor till handläggre utifrån  indikatorer:</a:t>
          </a:r>
        </a:p>
        <a:p>
          <a:pPr algn="l"/>
          <a:r>
            <a:rPr lang="da-DK" sz="1200" dirty="0"/>
            <a:t>-</a:t>
          </a:r>
          <a:r>
            <a:rPr lang="sv-SE" sz="1200" b="0" dirty="0"/>
            <a:t>Tror att deltageran kommer att få jobb </a:t>
          </a:r>
        </a:p>
        <a:p>
          <a:pPr algn="l"/>
          <a:r>
            <a:rPr lang="sv-SE" sz="1200" b="0" dirty="0"/>
            <a:t>- Anser att deltagaren  agerar målmedvetet för att få ett jobb </a:t>
          </a:r>
        </a:p>
        <a:p>
          <a:pPr algn="l"/>
          <a:r>
            <a:rPr lang="sv-SE" sz="1200" b="0"/>
            <a:t>- R</a:t>
          </a:r>
          <a:r>
            <a:rPr lang="da-DK" sz="1200"/>
            <a:t>ealistisk</a:t>
          </a:r>
          <a:r>
            <a:rPr lang="da-DK" sz="1200" dirty="0"/>
            <a:t> förståelse för  kompetenser </a:t>
          </a:r>
          <a:endParaRPr lang="sv-SE" sz="1200" b="0" dirty="0"/>
        </a:p>
      </dgm:t>
    </dgm:pt>
    <dgm:pt modelId="{5BD6617A-630B-415F-BDDB-52A4C4FA0281}" type="parTrans" cxnId="{29B931F8-02AB-417A-906D-D00E5F396CFB}">
      <dgm:prSet/>
      <dgm:spPr/>
      <dgm:t>
        <a:bodyPr/>
        <a:lstStyle/>
        <a:p>
          <a:endParaRPr lang="da-DK"/>
        </a:p>
      </dgm:t>
    </dgm:pt>
    <dgm:pt modelId="{EFCACAB6-04EF-41BB-B359-E9486A5F9B47}" type="sibTrans" cxnId="{29B931F8-02AB-417A-906D-D00E5F396CFB}">
      <dgm:prSet/>
      <dgm:spPr/>
      <dgm:t>
        <a:bodyPr/>
        <a:lstStyle/>
        <a:p>
          <a:endParaRPr lang="da-DK"/>
        </a:p>
      </dgm:t>
    </dgm:pt>
    <dgm:pt modelId="{4BD28EB9-B63E-4592-A13C-AB507BA51370}">
      <dgm:prSet phldrT="[Tekst]" custT="1"/>
      <dgm:spPr/>
      <dgm:t>
        <a:bodyPr/>
        <a:lstStyle/>
        <a:p>
          <a:r>
            <a:rPr lang="da-DK" sz="4400" b="1" dirty="0"/>
            <a:t>JOB</a:t>
          </a:r>
        </a:p>
      </dgm:t>
    </dgm:pt>
    <dgm:pt modelId="{E257DFF1-FD5E-458D-B740-E10B5CE3462E}" type="parTrans" cxnId="{49E3F473-B868-4589-9AAD-B3BB0727A71F}">
      <dgm:prSet/>
      <dgm:spPr/>
      <dgm:t>
        <a:bodyPr/>
        <a:lstStyle/>
        <a:p>
          <a:endParaRPr lang="da-DK"/>
        </a:p>
      </dgm:t>
    </dgm:pt>
    <dgm:pt modelId="{F1EE8023-65B3-4BF9-8EDA-9919A963056A}" type="sibTrans" cxnId="{49E3F473-B868-4589-9AAD-B3BB0727A71F}">
      <dgm:prSet/>
      <dgm:spPr/>
      <dgm:t>
        <a:bodyPr/>
        <a:lstStyle/>
        <a:p>
          <a:endParaRPr lang="da-DK"/>
        </a:p>
      </dgm:t>
    </dgm:pt>
    <dgm:pt modelId="{446FDCC2-59D9-4832-9192-039CD34DDA3E}" type="pres">
      <dgm:prSet presAssocID="{95E0D6B3-8905-4B5C-9046-38984A7D4362}" presName="CompostProcess" presStyleCnt="0">
        <dgm:presLayoutVars>
          <dgm:dir/>
          <dgm:resizeHandles val="exact"/>
        </dgm:presLayoutVars>
      </dgm:prSet>
      <dgm:spPr/>
    </dgm:pt>
    <dgm:pt modelId="{AC0A76D7-DBDF-4CCD-AC0B-2A0FB33BA494}" type="pres">
      <dgm:prSet presAssocID="{95E0D6B3-8905-4B5C-9046-38984A7D4362}" presName="arrow" presStyleLbl="bgShp" presStyleIdx="0" presStyleCnt="1" custScaleX="117647"/>
      <dgm:spPr/>
    </dgm:pt>
    <dgm:pt modelId="{BB1727D0-02F2-42DF-8BC3-A2FC8282D9E8}" type="pres">
      <dgm:prSet presAssocID="{95E0D6B3-8905-4B5C-9046-38984A7D4362}" presName="linearProcess" presStyleCnt="0"/>
      <dgm:spPr/>
    </dgm:pt>
    <dgm:pt modelId="{DBAAD0D7-7E40-4730-9F02-B2D254D1F927}" type="pres">
      <dgm:prSet presAssocID="{3222D627-DD71-4234-B705-4C9D3ECD20AD}" presName="textNode" presStyleLbl="node1" presStyleIdx="0" presStyleCnt="3" custScaleY="151911">
        <dgm:presLayoutVars>
          <dgm:bulletEnabled val="1"/>
        </dgm:presLayoutVars>
      </dgm:prSet>
      <dgm:spPr/>
    </dgm:pt>
    <dgm:pt modelId="{88991D99-907A-4A2E-84A7-4BE8FF956BCE}" type="pres">
      <dgm:prSet presAssocID="{32423FED-8463-48D5-B56F-CABA527E78B5}" presName="sibTrans" presStyleCnt="0"/>
      <dgm:spPr/>
    </dgm:pt>
    <dgm:pt modelId="{9E27982C-A97B-4396-8CCD-4BB76F76D8CC}" type="pres">
      <dgm:prSet presAssocID="{C708A201-1A73-4671-8058-96657E7CCE37}" presName="textNode" presStyleLbl="node1" presStyleIdx="1" presStyleCnt="3" custScaleY="152921" custLinFactNeighborX="20051" custLinFactNeighborY="-505">
        <dgm:presLayoutVars>
          <dgm:bulletEnabled val="1"/>
        </dgm:presLayoutVars>
      </dgm:prSet>
      <dgm:spPr/>
    </dgm:pt>
    <dgm:pt modelId="{C501D314-CDD5-4B6A-82A8-3461F868A650}" type="pres">
      <dgm:prSet presAssocID="{EFCACAB6-04EF-41BB-B359-E9486A5F9B47}" presName="sibTrans" presStyleCnt="0"/>
      <dgm:spPr/>
    </dgm:pt>
    <dgm:pt modelId="{F01D4F66-3A84-42DE-A1C0-7808562059FB}" type="pres">
      <dgm:prSet presAssocID="{4BD28EB9-B63E-4592-A13C-AB507BA51370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80C6948-5227-4751-A0BC-F9E6C0036FA1}" type="presOf" srcId="{C708A201-1A73-4671-8058-96657E7CCE37}" destId="{9E27982C-A97B-4396-8CCD-4BB76F76D8CC}" srcOrd="0" destOrd="0" presId="urn:microsoft.com/office/officeart/2005/8/layout/hProcess9"/>
    <dgm:cxn modelId="{49E3F473-B868-4589-9AAD-B3BB0727A71F}" srcId="{95E0D6B3-8905-4B5C-9046-38984A7D4362}" destId="{4BD28EB9-B63E-4592-A13C-AB507BA51370}" srcOrd="2" destOrd="0" parTransId="{E257DFF1-FD5E-458D-B740-E10B5CE3462E}" sibTransId="{F1EE8023-65B3-4BF9-8EDA-9919A963056A}"/>
    <dgm:cxn modelId="{67C6A49E-3F55-4EB3-A3BA-1685702E976B}" type="presOf" srcId="{4BD28EB9-B63E-4592-A13C-AB507BA51370}" destId="{F01D4F66-3A84-42DE-A1C0-7808562059FB}" srcOrd="0" destOrd="0" presId="urn:microsoft.com/office/officeart/2005/8/layout/hProcess9"/>
    <dgm:cxn modelId="{D3AFBCAB-3115-4A31-86E6-5AF5696326E4}" srcId="{95E0D6B3-8905-4B5C-9046-38984A7D4362}" destId="{3222D627-DD71-4234-B705-4C9D3ECD20AD}" srcOrd="0" destOrd="0" parTransId="{6BB2682F-AA17-4FDC-88C6-A5B4B01282AF}" sibTransId="{32423FED-8463-48D5-B56F-CABA527E78B5}"/>
    <dgm:cxn modelId="{64719BE7-9580-445D-ACF6-AA97C1D2D1A5}" type="presOf" srcId="{95E0D6B3-8905-4B5C-9046-38984A7D4362}" destId="{446FDCC2-59D9-4832-9192-039CD34DDA3E}" srcOrd="0" destOrd="0" presId="urn:microsoft.com/office/officeart/2005/8/layout/hProcess9"/>
    <dgm:cxn modelId="{32D0FAE8-12C6-493A-A193-087AA3E4D874}" type="presOf" srcId="{3222D627-DD71-4234-B705-4C9D3ECD20AD}" destId="{DBAAD0D7-7E40-4730-9F02-B2D254D1F927}" srcOrd="0" destOrd="0" presId="urn:microsoft.com/office/officeart/2005/8/layout/hProcess9"/>
    <dgm:cxn modelId="{29B931F8-02AB-417A-906D-D00E5F396CFB}" srcId="{95E0D6B3-8905-4B5C-9046-38984A7D4362}" destId="{C708A201-1A73-4671-8058-96657E7CCE37}" srcOrd="1" destOrd="0" parTransId="{5BD6617A-630B-415F-BDDB-52A4C4FA0281}" sibTransId="{EFCACAB6-04EF-41BB-B359-E9486A5F9B47}"/>
    <dgm:cxn modelId="{898A3715-D174-4C4D-81EC-BE7F34CAB522}" type="presParOf" srcId="{446FDCC2-59D9-4832-9192-039CD34DDA3E}" destId="{AC0A76D7-DBDF-4CCD-AC0B-2A0FB33BA494}" srcOrd="0" destOrd="0" presId="urn:microsoft.com/office/officeart/2005/8/layout/hProcess9"/>
    <dgm:cxn modelId="{29EA1FAB-E0C2-49FB-BC7A-83A9ED4CDECD}" type="presParOf" srcId="{446FDCC2-59D9-4832-9192-039CD34DDA3E}" destId="{BB1727D0-02F2-42DF-8BC3-A2FC8282D9E8}" srcOrd="1" destOrd="0" presId="urn:microsoft.com/office/officeart/2005/8/layout/hProcess9"/>
    <dgm:cxn modelId="{D9B351C8-93F8-4286-A6F7-DD887E2E1244}" type="presParOf" srcId="{BB1727D0-02F2-42DF-8BC3-A2FC8282D9E8}" destId="{DBAAD0D7-7E40-4730-9F02-B2D254D1F927}" srcOrd="0" destOrd="0" presId="urn:microsoft.com/office/officeart/2005/8/layout/hProcess9"/>
    <dgm:cxn modelId="{B0438348-55C7-4DB1-B354-333F9EA02D2F}" type="presParOf" srcId="{BB1727D0-02F2-42DF-8BC3-A2FC8282D9E8}" destId="{88991D99-907A-4A2E-84A7-4BE8FF956BCE}" srcOrd="1" destOrd="0" presId="urn:microsoft.com/office/officeart/2005/8/layout/hProcess9"/>
    <dgm:cxn modelId="{25498F03-41D7-4414-90EB-754A07168D68}" type="presParOf" srcId="{BB1727D0-02F2-42DF-8BC3-A2FC8282D9E8}" destId="{9E27982C-A97B-4396-8CCD-4BB76F76D8CC}" srcOrd="2" destOrd="0" presId="urn:microsoft.com/office/officeart/2005/8/layout/hProcess9"/>
    <dgm:cxn modelId="{C3E335F5-183F-4B94-B03C-61BE6E0E4194}" type="presParOf" srcId="{BB1727D0-02F2-42DF-8BC3-A2FC8282D9E8}" destId="{C501D314-CDD5-4B6A-82A8-3461F868A650}" srcOrd="3" destOrd="0" presId="urn:microsoft.com/office/officeart/2005/8/layout/hProcess9"/>
    <dgm:cxn modelId="{EEC05FE6-CC31-4ED6-8559-796981FDBDDF}" type="presParOf" srcId="{BB1727D0-02F2-42DF-8BC3-A2FC8282D9E8}" destId="{F01D4F66-3A84-42DE-A1C0-7808562059F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9F3105-7418-4BE0-9327-BACF001E885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DF0F766E-D77D-4EA9-8045-2133962558F2}">
      <dgm:prSet phldrT="[Tekst]" custT="1"/>
      <dgm:spPr/>
      <dgm:t>
        <a:bodyPr/>
        <a:lstStyle/>
        <a:p>
          <a:r>
            <a:rPr lang="da-DK" sz="1600" b="1" dirty="0"/>
            <a:t>Tron på deltagarnas jobbchans</a:t>
          </a:r>
        </a:p>
      </dgm:t>
    </dgm:pt>
    <dgm:pt modelId="{5660E4D8-AFE7-4CFF-B095-8D9BD940D612}" type="parTrans" cxnId="{6D1D715E-6BBA-4346-9764-DD5F66207F79}">
      <dgm:prSet/>
      <dgm:spPr/>
      <dgm:t>
        <a:bodyPr/>
        <a:lstStyle/>
        <a:p>
          <a:endParaRPr lang="da-DK"/>
        </a:p>
      </dgm:t>
    </dgm:pt>
    <dgm:pt modelId="{020431A3-FCAB-47FB-BFBD-C7BDC36B9161}" type="sibTrans" cxnId="{6D1D715E-6BBA-4346-9764-DD5F66207F79}">
      <dgm:prSet/>
      <dgm:spPr/>
      <dgm:t>
        <a:bodyPr/>
        <a:lstStyle/>
        <a:p>
          <a:endParaRPr lang="da-DK"/>
        </a:p>
      </dgm:t>
    </dgm:pt>
    <dgm:pt modelId="{9BD4C23E-9D03-479D-8306-31D3D7BD2E68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da-DK" sz="1200" b="1" dirty="0"/>
            <a:t>Hur pratar vi om deltagarna?</a:t>
          </a:r>
        </a:p>
      </dgm:t>
    </dgm:pt>
    <dgm:pt modelId="{D7362D8F-03C0-482D-980A-3388B7856407}" type="parTrans" cxnId="{11D116B2-FD83-4BF1-B6B9-C7BEEB0B2808}">
      <dgm:prSet/>
      <dgm:spPr/>
      <dgm:t>
        <a:bodyPr/>
        <a:lstStyle/>
        <a:p>
          <a:endParaRPr lang="da-DK"/>
        </a:p>
      </dgm:t>
    </dgm:pt>
    <dgm:pt modelId="{9F813A8E-5DF9-4FB2-9E82-8E0E4A1C7AEF}" type="sibTrans" cxnId="{11D116B2-FD83-4BF1-B6B9-C7BEEB0B2808}">
      <dgm:prSet/>
      <dgm:spPr/>
      <dgm:t>
        <a:bodyPr/>
        <a:lstStyle/>
        <a:p>
          <a:endParaRPr lang="da-DK"/>
        </a:p>
      </dgm:t>
    </dgm:pt>
    <dgm:pt modelId="{00CBE828-7EDA-487C-AE67-11BF4BCA37D7}" type="pres">
      <dgm:prSet presAssocID="{339F3105-7418-4BE0-9327-BACF001E885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B1078BC-6771-42DF-AF7C-E839B2BA7E37}" type="pres">
      <dgm:prSet presAssocID="{DF0F766E-D77D-4EA9-8045-2133962558F2}" presName="gear1" presStyleLbl="node1" presStyleIdx="0" presStyleCnt="2" custScaleY="97258" custLinFactNeighborX="9777" custLinFactNeighborY="-23395">
        <dgm:presLayoutVars>
          <dgm:chMax val="1"/>
          <dgm:bulletEnabled val="1"/>
        </dgm:presLayoutVars>
      </dgm:prSet>
      <dgm:spPr/>
    </dgm:pt>
    <dgm:pt modelId="{FE88F2CA-819E-4272-A657-E1D5B3326829}" type="pres">
      <dgm:prSet presAssocID="{DF0F766E-D77D-4EA9-8045-2133962558F2}" presName="gear1srcNode" presStyleLbl="node1" presStyleIdx="0" presStyleCnt="2"/>
      <dgm:spPr/>
    </dgm:pt>
    <dgm:pt modelId="{9CF8BCF2-2462-4ABD-8FF0-D80DAEF70882}" type="pres">
      <dgm:prSet presAssocID="{DF0F766E-D77D-4EA9-8045-2133962558F2}" presName="gear1dstNode" presStyleLbl="node1" presStyleIdx="0" presStyleCnt="2"/>
      <dgm:spPr/>
    </dgm:pt>
    <dgm:pt modelId="{F6A245C3-CC04-45A6-9BED-1EAB92F49DE2}" type="pres">
      <dgm:prSet presAssocID="{9BD4C23E-9D03-479D-8306-31D3D7BD2E68}" presName="gear2" presStyleLbl="node1" presStyleIdx="1" presStyleCnt="2" custScaleX="108952" custScaleY="107241">
        <dgm:presLayoutVars>
          <dgm:chMax val="1"/>
          <dgm:bulletEnabled val="1"/>
        </dgm:presLayoutVars>
      </dgm:prSet>
      <dgm:spPr/>
    </dgm:pt>
    <dgm:pt modelId="{D9BBCD93-6AB1-428A-8859-20129F3D8B98}" type="pres">
      <dgm:prSet presAssocID="{9BD4C23E-9D03-479D-8306-31D3D7BD2E68}" presName="gear2srcNode" presStyleLbl="node1" presStyleIdx="1" presStyleCnt="2"/>
      <dgm:spPr/>
    </dgm:pt>
    <dgm:pt modelId="{71C9FF2C-15DC-4321-B8EE-786F40DEECA0}" type="pres">
      <dgm:prSet presAssocID="{9BD4C23E-9D03-479D-8306-31D3D7BD2E68}" presName="gear2dstNode" presStyleLbl="node1" presStyleIdx="1" presStyleCnt="2"/>
      <dgm:spPr/>
    </dgm:pt>
    <dgm:pt modelId="{388345E8-C6B4-49D3-B8F2-7743EF4EDECD}" type="pres">
      <dgm:prSet presAssocID="{020431A3-FCAB-47FB-BFBD-C7BDC36B9161}" presName="connector1" presStyleLbl="sibTrans2D1" presStyleIdx="0" presStyleCnt="2" custLinFactNeighborX="-1136" custLinFactNeighborY="-16466"/>
      <dgm:spPr/>
    </dgm:pt>
    <dgm:pt modelId="{1DAE0CF7-1163-454C-8CFC-7778CC643471}" type="pres">
      <dgm:prSet presAssocID="{9F813A8E-5DF9-4FB2-9E82-8E0E4A1C7AEF}" presName="connector2" presStyleLbl="sibTrans2D1" presStyleIdx="1" presStyleCnt="2" custLinFactNeighborX="-2253" custLinFactNeighborY="3379"/>
      <dgm:spPr/>
    </dgm:pt>
  </dgm:ptLst>
  <dgm:cxnLst>
    <dgm:cxn modelId="{7021E32A-45DB-4AC4-9CCC-0C29EF201950}" type="presOf" srcId="{DF0F766E-D77D-4EA9-8045-2133962558F2}" destId="{9CF8BCF2-2462-4ABD-8FF0-D80DAEF70882}" srcOrd="2" destOrd="0" presId="urn:microsoft.com/office/officeart/2005/8/layout/gear1"/>
    <dgm:cxn modelId="{A8F1EE33-CF86-432F-8BBF-58104F00CD33}" type="presOf" srcId="{9BD4C23E-9D03-479D-8306-31D3D7BD2E68}" destId="{71C9FF2C-15DC-4321-B8EE-786F40DEECA0}" srcOrd="2" destOrd="0" presId="urn:microsoft.com/office/officeart/2005/8/layout/gear1"/>
    <dgm:cxn modelId="{6D1D715E-6BBA-4346-9764-DD5F66207F79}" srcId="{339F3105-7418-4BE0-9327-BACF001E885C}" destId="{DF0F766E-D77D-4EA9-8045-2133962558F2}" srcOrd="0" destOrd="0" parTransId="{5660E4D8-AFE7-4CFF-B095-8D9BD940D612}" sibTransId="{020431A3-FCAB-47FB-BFBD-C7BDC36B9161}"/>
    <dgm:cxn modelId="{8868904C-9023-477D-9C60-BF9E1B23021E}" type="presOf" srcId="{DF0F766E-D77D-4EA9-8045-2133962558F2}" destId="{FE88F2CA-819E-4272-A657-E1D5B3326829}" srcOrd="1" destOrd="0" presId="urn:microsoft.com/office/officeart/2005/8/layout/gear1"/>
    <dgm:cxn modelId="{69684451-1B0E-4EED-B82B-139B5F33A62A}" type="presOf" srcId="{9BD4C23E-9D03-479D-8306-31D3D7BD2E68}" destId="{D9BBCD93-6AB1-428A-8859-20129F3D8B98}" srcOrd="1" destOrd="0" presId="urn:microsoft.com/office/officeart/2005/8/layout/gear1"/>
    <dgm:cxn modelId="{A305AB78-9FD4-4DB0-8B0F-D52EB8CECC46}" type="presOf" srcId="{020431A3-FCAB-47FB-BFBD-C7BDC36B9161}" destId="{388345E8-C6B4-49D3-B8F2-7743EF4EDECD}" srcOrd="0" destOrd="0" presId="urn:microsoft.com/office/officeart/2005/8/layout/gear1"/>
    <dgm:cxn modelId="{11D116B2-FD83-4BF1-B6B9-C7BEEB0B2808}" srcId="{339F3105-7418-4BE0-9327-BACF001E885C}" destId="{9BD4C23E-9D03-479D-8306-31D3D7BD2E68}" srcOrd="1" destOrd="0" parTransId="{D7362D8F-03C0-482D-980A-3388B7856407}" sibTransId="{9F813A8E-5DF9-4FB2-9E82-8E0E4A1C7AEF}"/>
    <dgm:cxn modelId="{70D23EC4-0D41-4EE8-889A-4375BDD36932}" type="presOf" srcId="{9BD4C23E-9D03-479D-8306-31D3D7BD2E68}" destId="{F6A245C3-CC04-45A6-9BED-1EAB92F49DE2}" srcOrd="0" destOrd="0" presId="urn:microsoft.com/office/officeart/2005/8/layout/gear1"/>
    <dgm:cxn modelId="{178C74C7-643A-4E50-B93D-DF032B3F2878}" type="presOf" srcId="{DF0F766E-D77D-4EA9-8045-2133962558F2}" destId="{4B1078BC-6771-42DF-AF7C-E839B2BA7E37}" srcOrd="0" destOrd="0" presId="urn:microsoft.com/office/officeart/2005/8/layout/gear1"/>
    <dgm:cxn modelId="{1D579FD1-4327-4390-B204-3A96CDF764D1}" type="presOf" srcId="{9F813A8E-5DF9-4FB2-9E82-8E0E4A1C7AEF}" destId="{1DAE0CF7-1163-454C-8CFC-7778CC643471}" srcOrd="0" destOrd="0" presId="urn:microsoft.com/office/officeart/2005/8/layout/gear1"/>
    <dgm:cxn modelId="{7347EAD4-3D66-4584-A4FC-CE0C5CB4558F}" type="presOf" srcId="{339F3105-7418-4BE0-9327-BACF001E885C}" destId="{00CBE828-7EDA-487C-AE67-11BF4BCA37D7}" srcOrd="0" destOrd="0" presId="urn:microsoft.com/office/officeart/2005/8/layout/gear1"/>
    <dgm:cxn modelId="{297CA3AE-06C3-4770-98A6-374C9F57E649}" type="presParOf" srcId="{00CBE828-7EDA-487C-AE67-11BF4BCA37D7}" destId="{4B1078BC-6771-42DF-AF7C-E839B2BA7E37}" srcOrd="0" destOrd="0" presId="urn:microsoft.com/office/officeart/2005/8/layout/gear1"/>
    <dgm:cxn modelId="{545552EE-F06E-4F73-84BE-09E2BACF1F03}" type="presParOf" srcId="{00CBE828-7EDA-487C-AE67-11BF4BCA37D7}" destId="{FE88F2CA-819E-4272-A657-E1D5B3326829}" srcOrd="1" destOrd="0" presId="urn:microsoft.com/office/officeart/2005/8/layout/gear1"/>
    <dgm:cxn modelId="{DE07ACD3-1D4D-4C30-9A02-9328EEE10A46}" type="presParOf" srcId="{00CBE828-7EDA-487C-AE67-11BF4BCA37D7}" destId="{9CF8BCF2-2462-4ABD-8FF0-D80DAEF70882}" srcOrd="2" destOrd="0" presId="urn:microsoft.com/office/officeart/2005/8/layout/gear1"/>
    <dgm:cxn modelId="{08A56E71-C6C6-4ACE-A938-1B85B9344BE8}" type="presParOf" srcId="{00CBE828-7EDA-487C-AE67-11BF4BCA37D7}" destId="{F6A245C3-CC04-45A6-9BED-1EAB92F49DE2}" srcOrd="3" destOrd="0" presId="urn:microsoft.com/office/officeart/2005/8/layout/gear1"/>
    <dgm:cxn modelId="{8C425784-F602-49F2-847B-52033E61D285}" type="presParOf" srcId="{00CBE828-7EDA-487C-AE67-11BF4BCA37D7}" destId="{D9BBCD93-6AB1-428A-8859-20129F3D8B98}" srcOrd="4" destOrd="0" presId="urn:microsoft.com/office/officeart/2005/8/layout/gear1"/>
    <dgm:cxn modelId="{4B58E784-B849-43A3-97FF-798002B99990}" type="presParOf" srcId="{00CBE828-7EDA-487C-AE67-11BF4BCA37D7}" destId="{71C9FF2C-15DC-4321-B8EE-786F40DEECA0}" srcOrd="5" destOrd="0" presId="urn:microsoft.com/office/officeart/2005/8/layout/gear1"/>
    <dgm:cxn modelId="{DFD63A5F-84DB-4C2A-B954-2CDA37CFCCD4}" type="presParOf" srcId="{00CBE828-7EDA-487C-AE67-11BF4BCA37D7}" destId="{388345E8-C6B4-49D3-B8F2-7743EF4EDECD}" srcOrd="6" destOrd="0" presId="urn:microsoft.com/office/officeart/2005/8/layout/gear1"/>
    <dgm:cxn modelId="{36E227F1-BA80-475C-8E30-11987253B6C2}" type="presParOf" srcId="{00CBE828-7EDA-487C-AE67-11BF4BCA37D7}" destId="{1DAE0CF7-1163-454C-8CFC-7778CC643471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743B1-FF8D-4992-9333-29D07656ACB6}">
      <dsp:nvSpPr>
        <dsp:cNvPr id="0" name=""/>
        <dsp:cNvSpPr/>
      </dsp:nvSpPr>
      <dsp:spPr>
        <a:xfrm>
          <a:off x="3153015" y="2162014"/>
          <a:ext cx="1920972" cy="12460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 err="1"/>
            <a:t>Anställnings-barhet</a:t>
          </a:r>
          <a:r>
            <a:rPr lang="da-DK" sz="1200" b="1" kern="1200" dirty="0"/>
            <a:t> </a:t>
          </a:r>
        </a:p>
      </dsp:txBody>
      <dsp:txXfrm>
        <a:off x="3434335" y="2344494"/>
        <a:ext cx="1358332" cy="881089"/>
      </dsp:txXfrm>
    </dsp:sp>
    <dsp:sp modelId="{C4C5529B-0B07-4025-9F86-8C6FB0E122AF}">
      <dsp:nvSpPr>
        <dsp:cNvPr id="0" name=""/>
        <dsp:cNvSpPr/>
      </dsp:nvSpPr>
      <dsp:spPr>
        <a:xfrm rot="16233204">
          <a:off x="3542481" y="1569207"/>
          <a:ext cx="1165329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1165329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4096013" y="1550255"/>
        <a:ext cx="58266" cy="58266"/>
      </dsp:txXfrm>
    </dsp:sp>
    <dsp:sp modelId="{678DFADE-EEC8-4C2A-A434-8D5F7822075C}">
      <dsp:nvSpPr>
        <dsp:cNvPr id="0" name=""/>
        <dsp:cNvSpPr/>
      </dsp:nvSpPr>
      <dsp:spPr>
        <a:xfrm>
          <a:off x="3558100" y="197050"/>
          <a:ext cx="1153072" cy="79971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Kunskap</a:t>
          </a:r>
          <a:r>
            <a:rPr lang="da-DK" sz="1000" kern="1200" dirty="0"/>
            <a:t> om </a:t>
          </a:r>
          <a:r>
            <a:rPr lang="da-DK" sz="1000" kern="1200" dirty="0" err="1"/>
            <a:t>arbets-marknaden</a:t>
          </a:r>
          <a:endParaRPr lang="da-DK" sz="1000" kern="1200" dirty="0"/>
        </a:p>
      </dsp:txBody>
      <dsp:txXfrm>
        <a:off x="3726963" y="314165"/>
        <a:ext cx="815346" cy="565480"/>
      </dsp:txXfrm>
    </dsp:sp>
    <dsp:sp modelId="{7348AD8F-337F-4CA0-B152-4435DAE217F9}">
      <dsp:nvSpPr>
        <dsp:cNvPr id="0" name=""/>
        <dsp:cNvSpPr/>
      </dsp:nvSpPr>
      <dsp:spPr>
        <a:xfrm rot="18297596">
          <a:off x="4232494" y="1674429"/>
          <a:ext cx="1300776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1300776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4850363" y="1652091"/>
        <a:ext cx="65038" cy="65038"/>
      </dsp:txXfrm>
    </dsp:sp>
    <dsp:sp modelId="{42F61EA2-7C59-4E06-955A-5206F6875B62}">
      <dsp:nvSpPr>
        <dsp:cNvPr id="0" name=""/>
        <dsp:cNvSpPr/>
      </dsp:nvSpPr>
      <dsp:spPr>
        <a:xfrm>
          <a:off x="4793114" y="386524"/>
          <a:ext cx="1441417" cy="791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Koncentrations-</a:t>
          </a:r>
          <a:r>
            <a:rPr lang="da-DK" sz="1000" kern="1200" dirty="0" err="1"/>
            <a:t>förmåga</a:t>
          </a:r>
          <a:r>
            <a:rPr lang="da-DK" sz="1000" kern="1200" dirty="0"/>
            <a:t>, instruktions-</a:t>
          </a:r>
          <a:r>
            <a:rPr lang="da-DK" sz="1000" kern="1200" dirty="0" err="1"/>
            <a:t>förståelse</a:t>
          </a:r>
          <a:endParaRPr lang="da-DK" sz="1000" kern="1200" dirty="0"/>
        </a:p>
      </dsp:txBody>
      <dsp:txXfrm>
        <a:off x="5004205" y="502412"/>
        <a:ext cx="1019235" cy="559560"/>
      </dsp:txXfrm>
    </dsp:sp>
    <dsp:sp modelId="{1705C151-C927-4A01-890F-A64522041E49}">
      <dsp:nvSpPr>
        <dsp:cNvPr id="0" name=""/>
        <dsp:cNvSpPr/>
      </dsp:nvSpPr>
      <dsp:spPr>
        <a:xfrm rot="20180209">
          <a:off x="4876762" y="2270329"/>
          <a:ext cx="776188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776188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45452" y="2261106"/>
        <a:ext cx="38809" cy="38809"/>
      </dsp:txXfrm>
    </dsp:sp>
    <dsp:sp modelId="{C61DE0AC-99DC-4534-B7D4-6311CDF61DF7}">
      <dsp:nvSpPr>
        <dsp:cNvPr id="0" name=""/>
        <dsp:cNvSpPr/>
      </dsp:nvSpPr>
      <dsp:spPr>
        <a:xfrm>
          <a:off x="5452243" y="1486138"/>
          <a:ext cx="1469771" cy="780461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Individens</a:t>
          </a:r>
          <a:r>
            <a:rPr lang="da-DK" sz="1000" kern="1200" dirty="0"/>
            <a:t> tro på </a:t>
          </a:r>
          <a:r>
            <a:rPr lang="da-DK" sz="1000" kern="1200" dirty="0" err="1"/>
            <a:t>att</a:t>
          </a:r>
          <a:r>
            <a:rPr lang="da-DK" sz="1000" kern="1200" dirty="0"/>
            <a:t> få </a:t>
          </a:r>
          <a:r>
            <a:rPr lang="da-DK" sz="1000" kern="1200" dirty="0" err="1"/>
            <a:t>jobb</a:t>
          </a:r>
          <a:endParaRPr lang="da-DK" sz="1000" kern="1200" dirty="0"/>
        </a:p>
      </dsp:txBody>
      <dsp:txXfrm>
        <a:off x="5667486" y="1600434"/>
        <a:ext cx="1039285" cy="551869"/>
      </dsp:txXfrm>
    </dsp:sp>
    <dsp:sp modelId="{3DEC7DA7-C9BF-4C53-9EAB-0C81CF6121F7}">
      <dsp:nvSpPr>
        <dsp:cNvPr id="0" name=""/>
        <dsp:cNvSpPr/>
      </dsp:nvSpPr>
      <dsp:spPr>
        <a:xfrm rot="357339">
          <a:off x="5060520" y="2898400"/>
          <a:ext cx="474449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474449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285884" y="2896720"/>
        <a:ext cx="23722" cy="23722"/>
      </dsp:txXfrm>
    </dsp:sp>
    <dsp:sp modelId="{CB927CCF-AA06-41FB-B9F7-25F1B00C421C}">
      <dsp:nvSpPr>
        <dsp:cNvPr id="0" name=""/>
        <dsp:cNvSpPr/>
      </dsp:nvSpPr>
      <dsp:spPr>
        <a:xfrm>
          <a:off x="5524132" y="2540255"/>
          <a:ext cx="1464863" cy="936703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Handläggarens</a:t>
          </a:r>
          <a:r>
            <a:rPr lang="da-DK" sz="1000" kern="1200" dirty="0"/>
            <a:t> tro på </a:t>
          </a:r>
          <a:r>
            <a:rPr lang="da-DK" sz="1000" kern="1200" dirty="0" err="1"/>
            <a:t>att</a:t>
          </a:r>
          <a:r>
            <a:rPr lang="da-DK" sz="1000" kern="1200" dirty="0"/>
            <a:t> </a:t>
          </a:r>
          <a:r>
            <a:rPr lang="da-DK" sz="1000" kern="1200" dirty="0" err="1"/>
            <a:t>individen</a:t>
          </a:r>
          <a:r>
            <a:rPr lang="da-DK" sz="1000" kern="1200" dirty="0"/>
            <a:t> får </a:t>
          </a:r>
          <a:r>
            <a:rPr lang="da-DK" sz="1000" kern="1200" dirty="0" err="1"/>
            <a:t>jobb</a:t>
          </a:r>
          <a:endParaRPr lang="da-DK" sz="1000" kern="1200" dirty="0"/>
        </a:p>
      </dsp:txBody>
      <dsp:txXfrm>
        <a:off x="5738656" y="2677432"/>
        <a:ext cx="1035815" cy="662349"/>
      </dsp:txXfrm>
    </dsp:sp>
    <dsp:sp modelId="{746BDD49-7727-4F8E-A7B0-2A8EA8EF6D76}">
      <dsp:nvSpPr>
        <dsp:cNvPr id="0" name=""/>
        <dsp:cNvSpPr/>
      </dsp:nvSpPr>
      <dsp:spPr>
        <a:xfrm rot="2142534">
          <a:off x="4658801" y="3542188"/>
          <a:ext cx="1044406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1044406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5154894" y="3526258"/>
        <a:ext cx="52220" cy="52220"/>
      </dsp:txXfrm>
    </dsp:sp>
    <dsp:sp modelId="{E1ADACC5-E6BE-4600-B715-421FFEA295BC}">
      <dsp:nvSpPr>
        <dsp:cNvPr id="0" name=""/>
        <dsp:cNvSpPr/>
      </dsp:nvSpPr>
      <dsp:spPr>
        <a:xfrm>
          <a:off x="5360782" y="3771475"/>
          <a:ext cx="1318821" cy="768218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Mål-</a:t>
          </a:r>
          <a:r>
            <a:rPr lang="da-DK" sz="1000" kern="1200" dirty="0" err="1"/>
            <a:t>medvetenhet</a:t>
          </a:r>
          <a:endParaRPr lang="da-DK" sz="1000" kern="1200" dirty="0"/>
        </a:p>
      </dsp:txBody>
      <dsp:txXfrm>
        <a:off x="5553919" y="3883978"/>
        <a:ext cx="932547" cy="543212"/>
      </dsp:txXfrm>
    </dsp:sp>
    <dsp:sp modelId="{A73F0C44-26F6-4F89-A25B-D473BE1E9078}">
      <dsp:nvSpPr>
        <dsp:cNvPr id="0" name=""/>
        <dsp:cNvSpPr/>
      </dsp:nvSpPr>
      <dsp:spPr>
        <a:xfrm rot="4179352">
          <a:off x="3993385" y="3876080"/>
          <a:ext cx="1056869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1056869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>
        <a:off x="4495398" y="3859839"/>
        <a:ext cx="52843" cy="52843"/>
      </dsp:txXfrm>
    </dsp:sp>
    <dsp:sp modelId="{7AD9C9D6-DB93-43E4-883D-0E1297640692}">
      <dsp:nvSpPr>
        <dsp:cNvPr id="0" name=""/>
        <dsp:cNvSpPr/>
      </dsp:nvSpPr>
      <dsp:spPr>
        <a:xfrm>
          <a:off x="4257469" y="4372127"/>
          <a:ext cx="1160275" cy="7316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Förmåga</a:t>
          </a:r>
          <a:r>
            <a:rPr lang="da-DK" sz="1000" kern="1200" dirty="0"/>
            <a:t> </a:t>
          </a:r>
          <a:r>
            <a:rPr lang="da-DK" sz="1000" kern="1200" dirty="0" err="1"/>
            <a:t>att</a:t>
          </a:r>
          <a:r>
            <a:rPr lang="da-DK" sz="1000" kern="1200" dirty="0"/>
            <a:t> </a:t>
          </a:r>
          <a:r>
            <a:rPr lang="da-DK" sz="1000" kern="1200" dirty="0" err="1"/>
            <a:t>skapa</a:t>
          </a:r>
          <a:r>
            <a:rPr lang="da-DK" sz="1000" kern="1200" dirty="0"/>
            <a:t> kontakt</a:t>
          </a:r>
        </a:p>
      </dsp:txBody>
      <dsp:txXfrm>
        <a:off x="4427387" y="4479268"/>
        <a:ext cx="820439" cy="517320"/>
      </dsp:txXfrm>
    </dsp:sp>
    <dsp:sp modelId="{34E66695-F354-4F1C-B6E7-F9EDFD965A12}">
      <dsp:nvSpPr>
        <dsp:cNvPr id="0" name=""/>
        <dsp:cNvSpPr/>
      </dsp:nvSpPr>
      <dsp:spPr>
        <a:xfrm rot="6466060">
          <a:off x="3252720" y="3870288"/>
          <a:ext cx="1019515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1019515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3736990" y="3854981"/>
        <a:ext cx="50975" cy="50975"/>
      </dsp:txXfrm>
    </dsp:sp>
    <dsp:sp modelId="{3BDA3124-9BB6-4B2D-9BED-FE8ABD9605BD}">
      <dsp:nvSpPr>
        <dsp:cNvPr id="0" name=""/>
        <dsp:cNvSpPr/>
      </dsp:nvSpPr>
      <dsp:spPr>
        <a:xfrm>
          <a:off x="2931880" y="4358370"/>
          <a:ext cx="1122413" cy="72557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Samarbets-</a:t>
          </a:r>
          <a:r>
            <a:rPr lang="da-DK" sz="1000" kern="1200" dirty="0" err="1"/>
            <a:t>förmåga</a:t>
          </a:r>
          <a:endParaRPr lang="da-DK" sz="1000" kern="1200" dirty="0"/>
        </a:p>
      </dsp:txBody>
      <dsp:txXfrm>
        <a:off x="3096254" y="4464627"/>
        <a:ext cx="793665" cy="513056"/>
      </dsp:txXfrm>
    </dsp:sp>
    <dsp:sp modelId="{9837AAD8-C50F-44A4-8A93-EBF06183DA05}">
      <dsp:nvSpPr>
        <dsp:cNvPr id="0" name=""/>
        <dsp:cNvSpPr/>
      </dsp:nvSpPr>
      <dsp:spPr>
        <a:xfrm rot="8610590">
          <a:off x="2568671" y="3543785"/>
          <a:ext cx="1010620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1010620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3048716" y="3528700"/>
        <a:ext cx="50531" cy="50531"/>
      </dsp:txXfrm>
    </dsp:sp>
    <dsp:sp modelId="{171238EE-5EF0-4641-89A1-E82A50FF4240}">
      <dsp:nvSpPr>
        <dsp:cNvPr id="0" name=""/>
        <dsp:cNvSpPr/>
      </dsp:nvSpPr>
      <dsp:spPr>
        <a:xfrm>
          <a:off x="1653663" y="3734335"/>
          <a:ext cx="1196610" cy="8553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Stöd från nätverk</a:t>
          </a:r>
        </a:p>
      </dsp:txBody>
      <dsp:txXfrm>
        <a:off x="1828902" y="3859597"/>
        <a:ext cx="846132" cy="604817"/>
      </dsp:txXfrm>
    </dsp:sp>
    <dsp:sp modelId="{9BAC94F4-61CE-4C6E-9643-1A2FDBC1E265}">
      <dsp:nvSpPr>
        <dsp:cNvPr id="0" name=""/>
        <dsp:cNvSpPr/>
      </dsp:nvSpPr>
      <dsp:spPr>
        <a:xfrm rot="10443203">
          <a:off x="2559705" y="2905086"/>
          <a:ext cx="607091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607091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2848074" y="2900090"/>
        <a:ext cx="30354" cy="30354"/>
      </dsp:txXfrm>
    </dsp:sp>
    <dsp:sp modelId="{99FDC7B4-4FBA-439B-8C5D-8A929A4F1962}">
      <dsp:nvSpPr>
        <dsp:cNvPr id="0" name=""/>
        <dsp:cNvSpPr/>
      </dsp:nvSpPr>
      <dsp:spPr>
        <a:xfrm>
          <a:off x="1250096" y="2596117"/>
          <a:ext cx="1319974" cy="8368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Hantering</a:t>
          </a:r>
          <a:r>
            <a:rPr lang="da-DK" sz="1000" kern="1200" baseline="0" dirty="0"/>
            <a:t> av </a:t>
          </a:r>
          <a:r>
            <a:rPr lang="da-DK" sz="1000" kern="1200" baseline="0" dirty="0" err="1"/>
            <a:t>vardagen</a:t>
          </a:r>
          <a:endParaRPr lang="da-DK" sz="1000" kern="1200" dirty="0"/>
        </a:p>
      </dsp:txBody>
      <dsp:txXfrm>
        <a:off x="1443402" y="2718674"/>
        <a:ext cx="933362" cy="591755"/>
      </dsp:txXfrm>
    </dsp:sp>
    <dsp:sp modelId="{F44D623E-0872-4D90-A0E2-B0434700EC84}">
      <dsp:nvSpPr>
        <dsp:cNvPr id="0" name=""/>
        <dsp:cNvSpPr/>
      </dsp:nvSpPr>
      <dsp:spPr>
        <a:xfrm rot="12304549">
          <a:off x="2511161" y="2227256"/>
          <a:ext cx="864099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864099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2921608" y="2215834"/>
        <a:ext cx="43204" cy="43204"/>
      </dsp:txXfrm>
    </dsp:sp>
    <dsp:sp modelId="{93585E31-ABE3-4801-9456-B2BDB731AA3A}">
      <dsp:nvSpPr>
        <dsp:cNvPr id="0" name=""/>
        <dsp:cNvSpPr/>
      </dsp:nvSpPr>
      <dsp:spPr>
        <a:xfrm>
          <a:off x="1435583" y="1409865"/>
          <a:ext cx="1227652" cy="818687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Hälsa</a:t>
          </a:r>
          <a:r>
            <a:rPr lang="da-DK" sz="1000" kern="1200" dirty="0"/>
            <a:t> </a:t>
          </a:r>
          <a:r>
            <a:rPr lang="da-DK" sz="1000" kern="1200" dirty="0" err="1"/>
            <a:t>och</a:t>
          </a:r>
          <a:r>
            <a:rPr lang="da-DK" sz="1000" kern="1200" dirty="0"/>
            <a:t> </a:t>
          </a:r>
          <a:r>
            <a:rPr lang="da-DK" sz="1000" kern="1200" dirty="0" err="1"/>
            <a:t>hantering</a:t>
          </a:r>
          <a:r>
            <a:rPr lang="da-DK" sz="1000" kern="1200" dirty="0"/>
            <a:t> av </a:t>
          </a:r>
          <a:r>
            <a:rPr lang="da-DK" sz="1000" kern="1200" dirty="0" err="1"/>
            <a:t>hälsan</a:t>
          </a:r>
          <a:endParaRPr lang="da-DK" sz="1000" kern="1200" dirty="0"/>
        </a:p>
      </dsp:txBody>
      <dsp:txXfrm>
        <a:off x="1615368" y="1529759"/>
        <a:ext cx="868082" cy="578899"/>
      </dsp:txXfrm>
    </dsp:sp>
    <dsp:sp modelId="{5A63DE4B-3908-468A-A611-BF2CC318AA04}">
      <dsp:nvSpPr>
        <dsp:cNvPr id="0" name=""/>
        <dsp:cNvSpPr/>
      </dsp:nvSpPr>
      <dsp:spPr>
        <a:xfrm rot="14177700">
          <a:off x="2794826" y="1701611"/>
          <a:ext cx="1205545" cy="20362"/>
        </a:xfrm>
        <a:custGeom>
          <a:avLst/>
          <a:gdLst/>
          <a:ahLst/>
          <a:cxnLst/>
          <a:rect l="0" t="0" r="0" b="0"/>
          <a:pathLst>
            <a:path>
              <a:moveTo>
                <a:pt x="0" y="10181"/>
              </a:moveTo>
              <a:lnTo>
                <a:pt x="1205545" y="101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500" kern="1200"/>
        </a:p>
      </dsp:txBody>
      <dsp:txXfrm rot="10800000">
        <a:off x="3367461" y="1681654"/>
        <a:ext cx="60277" cy="60277"/>
      </dsp:txXfrm>
    </dsp:sp>
    <dsp:sp modelId="{5883D5B8-AC5D-454B-8219-FD31076A261D}">
      <dsp:nvSpPr>
        <dsp:cNvPr id="0" name=""/>
        <dsp:cNvSpPr/>
      </dsp:nvSpPr>
      <dsp:spPr>
        <a:xfrm>
          <a:off x="2178685" y="416575"/>
          <a:ext cx="1262563" cy="828532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 err="1"/>
            <a:t>Jobbsöknings-beteende</a:t>
          </a:r>
          <a:endParaRPr lang="da-DK" sz="1000" kern="1200" dirty="0"/>
        </a:p>
      </dsp:txBody>
      <dsp:txXfrm>
        <a:off x="2363583" y="537911"/>
        <a:ext cx="892767" cy="585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A76D7-DBDF-4CCD-AC0B-2A0FB33BA494}">
      <dsp:nvSpPr>
        <dsp:cNvPr id="0" name=""/>
        <dsp:cNvSpPr/>
      </dsp:nvSpPr>
      <dsp:spPr>
        <a:xfrm>
          <a:off x="2" y="0"/>
          <a:ext cx="8077195" cy="448491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AD0D7-7E40-4730-9F02-B2D254D1F927}">
      <dsp:nvSpPr>
        <dsp:cNvPr id="0" name=""/>
        <dsp:cNvSpPr/>
      </dsp:nvSpPr>
      <dsp:spPr>
        <a:xfrm>
          <a:off x="131197" y="879841"/>
          <a:ext cx="2386177" cy="27252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Enkätfrågor till deltagare utifrån  indikatorer: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- </a:t>
          </a:r>
          <a:r>
            <a:rPr lang="sv-SE" sz="1200" b="0" kern="1200" dirty="0"/>
            <a:t>Kan hantera hälso-utmaningar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 dirty="0"/>
            <a:t>- Kunskap om möjligheter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 dirty="0"/>
            <a:t>- Tron på att kunna klara ett jobb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 dirty="0"/>
            <a:t>- Förmåga att samarbeta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 dirty="0"/>
            <a:t>- Söker jobb</a:t>
          </a:r>
          <a:endParaRPr lang="da-DK" sz="800" kern="1200" dirty="0"/>
        </a:p>
      </dsp:txBody>
      <dsp:txXfrm>
        <a:off x="247681" y="996325"/>
        <a:ext cx="2153209" cy="2492263"/>
      </dsp:txXfrm>
    </dsp:sp>
    <dsp:sp modelId="{9E27982C-A97B-4396-8CCD-4BB76F76D8CC}">
      <dsp:nvSpPr>
        <dsp:cNvPr id="0" name=""/>
        <dsp:cNvSpPr/>
      </dsp:nvSpPr>
      <dsp:spPr>
        <a:xfrm>
          <a:off x="2911305" y="861722"/>
          <a:ext cx="2386177" cy="2743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Enkätfrågor till handläggre utifrån  indikatorer: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-</a:t>
          </a:r>
          <a:r>
            <a:rPr lang="sv-SE" sz="1200" b="0" kern="1200" dirty="0"/>
            <a:t>Tror att deltageran kommer att få jobb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 dirty="0"/>
            <a:t>- Anser att deltagaren  agerar målmedvetet för att få ett jobb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b="0" kern="1200"/>
            <a:t>- R</a:t>
          </a:r>
          <a:r>
            <a:rPr lang="da-DK" sz="1200" kern="1200"/>
            <a:t>ealistisk</a:t>
          </a:r>
          <a:r>
            <a:rPr lang="da-DK" sz="1200" kern="1200" dirty="0"/>
            <a:t> förståelse för  kompetenser </a:t>
          </a:r>
          <a:endParaRPr lang="sv-SE" sz="1200" b="0" kern="1200" dirty="0"/>
        </a:p>
      </dsp:txBody>
      <dsp:txXfrm>
        <a:off x="3027789" y="978206"/>
        <a:ext cx="2153209" cy="2510382"/>
      </dsp:txXfrm>
    </dsp:sp>
    <dsp:sp modelId="{F01D4F66-3A84-42DE-A1C0-7808562059FB}">
      <dsp:nvSpPr>
        <dsp:cNvPr id="0" name=""/>
        <dsp:cNvSpPr/>
      </dsp:nvSpPr>
      <dsp:spPr>
        <a:xfrm>
          <a:off x="5559825" y="1345474"/>
          <a:ext cx="2386177" cy="17939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400" b="1" kern="1200" dirty="0"/>
            <a:t>JOB</a:t>
          </a:r>
        </a:p>
      </dsp:txBody>
      <dsp:txXfrm>
        <a:off x="5647399" y="1433048"/>
        <a:ext cx="2211029" cy="16188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078BC-6771-42DF-AF7C-E839B2BA7E37}">
      <dsp:nvSpPr>
        <dsp:cNvPr id="0" name=""/>
        <dsp:cNvSpPr/>
      </dsp:nvSpPr>
      <dsp:spPr>
        <a:xfrm>
          <a:off x="3500774" y="1048427"/>
          <a:ext cx="2478677" cy="241071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Tron på deltagarnas jobbchans</a:t>
          </a:r>
        </a:p>
      </dsp:txBody>
      <dsp:txXfrm>
        <a:off x="3994019" y="1613125"/>
        <a:ext cx="1492187" cy="1239155"/>
      </dsp:txXfrm>
    </dsp:sp>
    <dsp:sp modelId="{F6A245C3-CC04-45A6-9BED-1EAB92F49DE2}">
      <dsp:nvSpPr>
        <dsp:cNvPr id="0" name=""/>
        <dsp:cNvSpPr/>
      </dsp:nvSpPr>
      <dsp:spPr>
        <a:xfrm>
          <a:off x="1735606" y="943196"/>
          <a:ext cx="1964049" cy="1933206"/>
        </a:xfrm>
        <a:prstGeom prst="gear6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b="1" kern="1200" dirty="0"/>
            <a:t>Hur pratar vi om deltagarna?</a:t>
          </a:r>
        </a:p>
      </dsp:txBody>
      <dsp:txXfrm>
        <a:off x="2226780" y="1432828"/>
        <a:ext cx="981701" cy="953942"/>
      </dsp:txXfrm>
    </dsp:sp>
    <dsp:sp modelId="{388345E8-C6B4-49D3-B8F2-7743EF4EDECD}">
      <dsp:nvSpPr>
        <dsp:cNvPr id="0" name=""/>
        <dsp:cNvSpPr/>
      </dsp:nvSpPr>
      <dsp:spPr>
        <a:xfrm>
          <a:off x="3347091" y="665431"/>
          <a:ext cx="3048773" cy="3048773"/>
        </a:xfrm>
        <a:prstGeom prst="circularArrow">
          <a:avLst>
            <a:gd name="adj1" fmla="val 4878"/>
            <a:gd name="adj2" fmla="val 312630"/>
            <a:gd name="adj3" fmla="val 3166059"/>
            <a:gd name="adj4" fmla="val 15189777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E0CF7-1163-454C-8CFC-7778CC643471}">
      <dsp:nvSpPr>
        <dsp:cNvPr id="0" name=""/>
        <dsp:cNvSpPr/>
      </dsp:nvSpPr>
      <dsp:spPr>
        <a:xfrm>
          <a:off x="1445109" y="686149"/>
          <a:ext cx="2305169" cy="23051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0.30711</cdr:x>
      <cdr:y>0.2261</cdr:y>
    </cdr:from>
    <cdr:to>
      <cdr:x>0.49898</cdr:x>
      <cdr:y>0.45982</cdr:y>
    </cdr:to>
    <cdr:sp macro="" textlink="">
      <cdr:nvSpPr>
        <cdr:cNvPr id="2" name="Tekstfelt 1"/>
        <cdr:cNvSpPr txBox="1"/>
      </cdr:nvSpPr>
      <cdr:spPr>
        <a:xfrm xmlns:a="http://schemas.openxmlformats.org/drawingml/2006/main">
          <a:off x="2456199" y="1054113"/>
          <a:ext cx="1534511" cy="10896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da-DK" sz="1400" b="1" dirty="0"/>
            <a:t>Kombinerade</a:t>
          </a:r>
        </a:p>
        <a:p xmlns:a="http://schemas.openxmlformats.org/drawingml/2006/main">
          <a:pPr algn="ctr"/>
          <a:r>
            <a:rPr lang="da-DK" sz="1400" b="1" dirty="0"/>
            <a:t> </a:t>
          </a:r>
          <a:r>
            <a:rPr lang="da-DK" sz="1400" b="1" dirty="0" err="1"/>
            <a:t>insatser</a:t>
          </a:r>
          <a:endParaRPr lang="da-DK" sz="1400" b="1" dirty="0"/>
        </a:p>
        <a:p xmlns:a="http://schemas.openxmlformats.org/drawingml/2006/main">
          <a:pPr algn="ctr"/>
          <a:r>
            <a:rPr lang="da-DK" sz="1400" b="1" dirty="0"/>
            <a:t>26%</a:t>
          </a:r>
        </a:p>
        <a:p xmlns:a="http://schemas.openxmlformats.org/drawingml/2006/main">
          <a:endParaRPr lang="da-DK" sz="1100" dirty="0"/>
        </a:p>
      </cdr:txBody>
    </cdr:sp>
  </cdr:relSizeAnchor>
  <cdr:relSizeAnchor xmlns:cdr="http://schemas.openxmlformats.org/drawingml/2006/chartDrawing">
    <cdr:from>
      <cdr:x>0.5292</cdr:x>
      <cdr:y>0.2261</cdr:y>
    </cdr:from>
    <cdr:to>
      <cdr:x>0.7</cdr:x>
      <cdr:y>0.43455</cdr:y>
    </cdr:to>
    <cdr:sp macro="" textlink="">
      <cdr:nvSpPr>
        <cdr:cNvPr id="3" name="Tekstfelt 2"/>
        <cdr:cNvSpPr txBox="1"/>
      </cdr:nvSpPr>
      <cdr:spPr>
        <a:xfrm xmlns:a="http://schemas.openxmlformats.org/drawingml/2006/main">
          <a:off x="4232448" y="1054123"/>
          <a:ext cx="1365997" cy="971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a-DK" sz="1400" b="1" dirty="0">
              <a:solidFill>
                <a:schemeClr val="bg1"/>
              </a:solidFill>
            </a:rPr>
            <a:t>Ingen </a:t>
          </a:r>
          <a:r>
            <a:rPr lang="da-DK" sz="1400" b="1" dirty="0" err="1">
              <a:solidFill>
                <a:schemeClr val="bg1"/>
              </a:solidFill>
            </a:rPr>
            <a:t>insats</a:t>
          </a:r>
          <a:endParaRPr lang="da-DK" sz="1400" b="1" dirty="0">
            <a:solidFill>
              <a:schemeClr val="bg1"/>
            </a:solidFill>
          </a:endParaRPr>
        </a:p>
        <a:p xmlns:a="http://schemas.openxmlformats.org/drawingml/2006/main">
          <a:pPr algn="ctr"/>
          <a:r>
            <a:rPr lang="da-DK" sz="1400" b="1" dirty="0">
              <a:solidFill>
                <a:schemeClr val="bg1"/>
              </a:solidFill>
            </a:rPr>
            <a:t>23%</a:t>
          </a:r>
        </a:p>
        <a:p xmlns:a="http://schemas.openxmlformats.org/drawingml/2006/main">
          <a:endParaRPr lang="da-DK" sz="1100" dirty="0"/>
        </a:p>
      </cdr:txBody>
    </cdr:sp>
  </cdr:relSizeAnchor>
  <cdr:relSizeAnchor xmlns:cdr="http://schemas.openxmlformats.org/drawingml/2006/chartDrawing">
    <cdr:from>
      <cdr:x>0.34272</cdr:x>
      <cdr:y>0.56305</cdr:y>
    </cdr:from>
    <cdr:to>
      <cdr:x>0.6087</cdr:x>
      <cdr:y>0.64641</cdr:y>
    </cdr:to>
    <cdr:sp macro="" textlink="">
      <cdr:nvSpPr>
        <cdr:cNvPr id="4" name="Tekstfelt 3"/>
        <cdr:cNvSpPr txBox="1"/>
      </cdr:nvSpPr>
      <cdr:spPr>
        <a:xfrm xmlns:a="http://schemas.openxmlformats.org/drawingml/2006/main">
          <a:off x="2741020" y="2625019"/>
          <a:ext cx="2127194" cy="3886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a-DK" sz="1400" b="1" dirty="0" err="1">
              <a:solidFill>
                <a:schemeClr val="bg1"/>
              </a:solidFill>
            </a:rPr>
            <a:t>Bara</a:t>
          </a:r>
          <a:r>
            <a:rPr lang="da-DK" sz="1400" b="1" dirty="0">
              <a:solidFill>
                <a:schemeClr val="bg1"/>
              </a:solidFill>
            </a:rPr>
            <a:t> en </a:t>
          </a:r>
          <a:r>
            <a:rPr lang="da-DK" sz="1400" b="1" dirty="0" err="1">
              <a:solidFill>
                <a:schemeClr val="bg1"/>
              </a:solidFill>
            </a:rPr>
            <a:t>insats</a:t>
          </a:r>
          <a:r>
            <a:rPr lang="da-DK" sz="1400" b="1" dirty="0">
              <a:solidFill>
                <a:schemeClr val="bg1"/>
              </a:solidFill>
            </a:rPr>
            <a:t>, 50%</a:t>
          </a:r>
        </a:p>
      </cdr:txBody>
    </cdr:sp>
  </cdr:relSizeAnchor>
  <cdr:relSizeAnchor xmlns:cdr="http://schemas.openxmlformats.org/drawingml/2006/chartDrawing">
    <cdr:from>
      <cdr:x>0.39452</cdr:x>
      <cdr:y>0.64835</cdr:y>
    </cdr:from>
    <cdr:to>
      <cdr:x>0.56562</cdr:x>
      <cdr:y>0.88422</cdr:y>
    </cdr:to>
    <cdr:sp macro="" textlink="">
      <cdr:nvSpPr>
        <cdr:cNvPr id="5" name="Tekstfelt 4"/>
        <cdr:cNvSpPr txBox="1"/>
      </cdr:nvSpPr>
      <cdr:spPr>
        <a:xfrm xmlns:a="http://schemas.openxmlformats.org/drawingml/2006/main">
          <a:off x="3155324" y="3022702"/>
          <a:ext cx="1368369" cy="10996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a-DK" sz="1200" dirty="0" err="1">
              <a:solidFill>
                <a:schemeClr val="bg1"/>
              </a:solidFill>
            </a:rPr>
            <a:t>Hälsofokuserad</a:t>
          </a:r>
          <a:r>
            <a:rPr lang="da-DK" sz="1200" dirty="0">
              <a:solidFill>
                <a:schemeClr val="bg1"/>
              </a:solidFill>
            </a:rPr>
            <a:t>: 14%</a:t>
          </a:r>
        </a:p>
        <a:p xmlns:a="http://schemas.openxmlformats.org/drawingml/2006/main">
          <a:r>
            <a:rPr lang="da-DK" sz="1200" dirty="0">
              <a:solidFill>
                <a:schemeClr val="bg1"/>
              </a:solidFill>
            </a:rPr>
            <a:t>Social: 6%</a:t>
          </a:r>
        </a:p>
        <a:p xmlns:a="http://schemas.openxmlformats.org/drawingml/2006/main">
          <a:r>
            <a:rPr lang="da-DK" sz="1200" dirty="0" err="1">
              <a:solidFill>
                <a:schemeClr val="bg1"/>
              </a:solidFill>
            </a:rPr>
            <a:t>Kompetenshöjande</a:t>
          </a:r>
          <a:r>
            <a:rPr lang="da-DK" sz="1200" dirty="0">
              <a:solidFill>
                <a:schemeClr val="bg1"/>
              </a:solidFill>
            </a:rPr>
            <a:t>: 6%</a:t>
          </a:r>
        </a:p>
        <a:p xmlns:a="http://schemas.openxmlformats.org/drawingml/2006/main">
          <a:r>
            <a:rPr lang="da-DK" sz="1200" dirty="0" err="1">
              <a:solidFill>
                <a:schemeClr val="bg1"/>
              </a:solidFill>
            </a:rPr>
            <a:t>Jobbfokuserad</a:t>
          </a:r>
          <a:r>
            <a:rPr lang="da-DK" sz="1200" dirty="0">
              <a:solidFill>
                <a:schemeClr val="bg1"/>
              </a:solidFill>
            </a:rPr>
            <a:t>: 24%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991D8-B067-44A5-9EA7-2F9F3FC4431A}" type="datetimeFigureOut">
              <a:rPr lang="da-DK" smtClean="0"/>
              <a:t>22-01-2024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5904E-6FEF-4175-9269-618A9DD497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881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5904E-6FEF-4175-9269-618A9DD497C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162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5904E-6FEF-4175-9269-618A9DD497C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675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5904E-6FEF-4175-9269-618A9DD497C1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114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5904E-6FEF-4175-9269-618A9DD497C1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599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5904E-6FEF-4175-9269-618A9DD497C1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318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0" y="1608933"/>
            <a:ext cx="6985000" cy="2413791"/>
          </a:xfrm>
        </p:spPr>
        <p:txBody>
          <a:bodyPr anchor="t" anchorCtr="0"/>
          <a:lstStyle>
            <a:lvl1pPr algn="l">
              <a:lnSpc>
                <a:spcPts val="54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680210" y="2815828"/>
            <a:ext cx="168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/>
              <a:t>Nederste linje skal stå i farve: </a:t>
            </a:r>
            <a:r>
              <a:rPr lang="da-DK" sz="1200" dirty="0">
                <a:solidFill>
                  <a:schemeClr val="accent4"/>
                </a:solidFill>
              </a:rPr>
              <a:t>Accent3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43597"/>
          <a:stretch/>
        </p:blipFill>
        <p:spPr>
          <a:xfrm>
            <a:off x="-1581240" y="834390"/>
            <a:ext cx="1482270" cy="186404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079500" y="3633787"/>
            <a:ext cx="6985000" cy="590972"/>
          </a:xfrm>
        </p:spPr>
        <p:txBody>
          <a:bodyPr>
            <a:noAutofit/>
          </a:bodyPr>
          <a:lstStyle>
            <a:lvl1pPr>
              <a:defRPr lang="en-US" sz="30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24" y="5690623"/>
            <a:ext cx="2520225" cy="7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1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0" y="1608933"/>
            <a:ext cx="6985000" cy="2413791"/>
          </a:xfrm>
        </p:spPr>
        <p:txBody>
          <a:bodyPr anchor="t" anchorCtr="0"/>
          <a:lstStyle>
            <a:lvl1pPr algn="l">
              <a:lnSpc>
                <a:spcPts val="54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680210" y="2815828"/>
            <a:ext cx="168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/>
              <a:t>Nederste linje skal stå i farve: </a:t>
            </a:r>
            <a:r>
              <a:rPr lang="da-DK" sz="1200" dirty="0">
                <a:solidFill>
                  <a:schemeClr val="accent4"/>
                </a:solidFill>
              </a:rPr>
              <a:t>Accent3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079500" y="3633787"/>
            <a:ext cx="6985000" cy="590972"/>
          </a:xfrm>
        </p:spPr>
        <p:txBody>
          <a:bodyPr>
            <a:noAutofit/>
          </a:bodyPr>
          <a:lstStyle>
            <a:lvl1pPr>
              <a:defRPr lang="en-US" sz="30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43597"/>
          <a:stretch/>
        </p:blipFill>
        <p:spPr>
          <a:xfrm>
            <a:off x="-1581240" y="834390"/>
            <a:ext cx="1482270" cy="186404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24" y="5690623"/>
            <a:ext cx="2520225" cy="7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6"/>
            <a:ext cx="9144000" cy="691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496697"/>
            <a:ext cx="6967220" cy="1238568"/>
          </a:xfrm>
        </p:spPr>
        <p:txBody>
          <a:bodyPr>
            <a:normAutofit/>
          </a:bodyPr>
          <a:lstStyle>
            <a:lvl1pPr>
              <a:lnSpc>
                <a:spcPts val="4200"/>
              </a:lnSpc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735263"/>
            <a:ext cx="6967220" cy="3573461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For at </a:t>
            </a:r>
            <a:r>
              <a:rPr lang="en-US" dirty="0" err="1"/>
              <a:t>bruge</a:t>
            </a:r>
            <a:r>
              <a:rPr lang="en-US" dirty="0"/>
              <a:t> bullets, </a:t>
            </a:r>
            <a:r>
              <a:rPr lang="en-US" dirty="0" err="1"/>
              <a:t>brug</a:t>
            </a:r>
            <a:r>
              <a:rPr lang="en-US" dirty="0"/>
              <a:t> “</a:t>
            </a:r>
            <a:r>
              <a:rPr lang="en-US" dirty="0" err="1"/>
              <a:t>forøg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formindsk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menuen</a:t>
            </a:r>
            <a:r>
              <a:rPr lang="en-US" dirty="0"/>
              <a:t> “</a:t>
            </a:r>
            <a:r>
              <a:rPr lang="en-US" dirty="0" err="1"/>
              <a:t>afsnit</a:t>
            </a:r>
            <a:r>
              <a:rPr lang="en-US" dirty="0"/>
              <a:t>”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båndet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5999" y="382588"/>
            <a:ext cx="6728089" cy="508000"/>
          </a:xfrm>
        </p:spPr>
        <p:txBody>
          <a:bodyPr anchor="b" anchorCtr="0">
            <a:normAutofit/>
          </a:bodyPr>
          <a:lstStyle>
            <a:lvl1pPr>
              <a:defRPr sz="1600" b="1" cap="all" baseline="0">
                <a:solidFill>
                  <a:schemeClr val="bg1"/>
                </a:solidFill>
              </a:defRPr>
            </a:lvl1pPr>
            <a:lvl2pPr marL="50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760537" y="382588"/>
            <a:ext cx="16802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>
                <a:solidFill>
                  <a:schemeClr val="tx1"/>
                </a:solidFill>
              </a:rPr>
              <a:t>Indsæt</a:t>
            </a:r>
            <a:r>
              <a:rPr lang="da-DK" sz="1200" baseline="0" dirty="0">
                <a:solidFill>
                  <a:schemeClr val="tx1"/>
                </a:solidFill>
              </a:rPr>
              <a:t> Title i højre hjørne:</a:t>
            </a: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Vælg ”Indsæt” i menuen, vælg ”Sidehoved sidefod”</a:t>
            </a: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Sæt hak i Sidefod – skriv titel.</a:t>
            </a: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For at bruge Punktopstilling:</a:t>
            </a: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 Brug “Forøg indryk” og Formindsk indryk” I menuen “Afsnit” på båndet.</a:t>
            </a:r>
          </a:p>
          <a:p>
            <a:pPr algn="r"/>
            <a:endParaRPr lang="da-DK" sz="12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24044" r="57524" b="59618"/>
          <a:stretch/>
        </p:blipFill>
        <p:spPr>
          <a:xfrm>
            <a:off x="-920432" y="3798946"/>
            <a:ext cx="560071" cy="369255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lIns="72000" tIns="0" rIns="72000" bIns="0"/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3936134" y="6326918"/>
            <a:ext cx="1268007" cy="507684"/>
          </a:xfrm>
          <a:prstGeom prst="rect">
            <a:avLst/>
          </a:prstGeom>
        </p:spPr>
        <p:txBody>
          <a:bodyPr vert="horz" lIns="72000" tIns="0" rIns="7200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205C93-B2DA-1749-A79D-494886949ADD}" type="slidenum">
              <a:rPr lang="da-DK" smtClean="0">
                <a:solidFill>
                  <a:schemeClr val="accent1"/>
                </a:solidFill>
              </a:rPr>
              <a:t>‹nr.›</a:t>
            </a:fld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07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6"/>
            <a:ext cx="9144000" cy="691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86" y="1496697"/>
            <a:ext cx="3411607" cy="1238568"/>
          </a:xfrm>
        </p:spPr>
        <p:txBody>
          <a:bodyPr>
            <a:noAutofit/>
          </a:bodyPr>
          <a:lstStyle>
            <a:lvl1pPr>
              <a:defRPr sz="33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9386" y="2735264"/>
            <a:ext cx="3500981" cy="3573461"/>
          </a:xfrm>
        </p:spPr>
        <p:txBody>
          <a:bodyPr>
            <a:noAutofit/>
          </a:bodyPr>
          <a:lstStyle>
            <a:lvl1pPr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at </a:t>
            </a:r>
            <a:r>
              <a:rPr lang="en-US" dirty="0" err="1"/>
              <a:t>bruge</a:t>
            </a:r>
            <a:r>
              <a:rPr lang="en-US" dirty="0"/>
              <a:t> bullets, </a:t>
            </a:r>
            <a:r>
              <a:rPr lang="en-US" dirty="0" err="1"/>
              <a:t>brug</a:t>
            </a:r>
            <a:r>
              <a:rPr lang="en-US" dirty="0"/>
              <a:t> “</a:t>
            </a:r>
            <a:r>
              <a:rPr lang="en-US" dirty="0" err="1"/>
              <a:t>forøg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formindsk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menuen</a:t>
            </a:r>
            <a:r>
              <a:rPr lang="en-US" dirty="0"/>
              <a:t> “</a:t>
            </a:r>
            <a:r>
              <a:rPr lang="en-US" dirty="0" err="1"/>
              <a:t>afsnit</a:t>
            </a:r>
            <a:r>
              <a:rPr lang="en-US" dirty="0"/>
              <a:t>”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båndet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20729" y="1052514"/>
            <a:ext cx="3999637" cy="5256212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5999" y="382588"/>
            <a:ext cx="6728089" cy="508000"/>
          </a:xfrm>
        </p:spPr>
        <p:txBody>
          <a:bodyPr anchor="b" anchorCtr="0">
            <a:normAutofit/>
          </a:bodyPr>
          <a:lstStyle>
            <a:lvl1pPr>
              <a:defRPr sz="1600" b="1" cap="all" baseline="0">
                <a:solidFill>
                  <a:schemeClr val="bg1"/>
                </a:solidFill>
              </a:defRPr>
            </a:lvl1pPr>
            <a:lvl2pPr marL="50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lIns="72000" tIns="0" rIns="72000" bIns="0"/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1760537" y="382588"/>
            <a:ext cx="16802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>
                <a:solidFill>
                  <a:schemeClr val="tx1"/>
                </a:solidFill>
              </a:rPr>
              <a:t>Indsæt</a:t>
            </a:r>
            <a:r>
              <a:rPr lang="da-DK" sz="1200" baseline="0">
                <a:solidFill>
                  <a:schemeClr val="tx1"/>
                </a:solidFill>
              </a:rPr>
              <a:t> Title i højre hjørne:</a:t>
            </a: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Vælg ”Indsæt” i menuen, vælg ”Sidehoved sidefod”</a:t>
            </a: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Sæt hak i Sidefod – skriv titel.</a:t>
            </a: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For at bruge Punktopstilling:</a:t>
            </a: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 Brug “Forøg indryk” og Formindsk indryk” I menuen “Afsnit” på båndet.</a:t>
            </a:r>
          </a:p>
          <a:p>
            <a:pPr algn="r"/>
            <a:endParaRPr lang="da-DK" sz="12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24044" r="57524" b="59618"/>
          <a:stretch/>
        </p:blipFill>
        <p:spPr>
          <a:xfrm>
            <a:off x="-920432" y="3798946"/>
            <a:ext cx="560071" cy="369255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936134" y="6326918"/>
            <a:ext cx="1268007" cy="507684"/>
          </a:xfrm>
          <a:prstGeom prst="rect">
            <a:avLst/>
          </a:prstGeom>
        </p:spPr>
        <p:txBody>
          <a:bodyPr vert="horz" lIns="72000" tIns="0" rIns="7200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205C93-B2DA-1749-A79D-494886949ADD}" type="slidenum">
              <a:rPr lang="da-DK" smtClean="0">
                <a:solidFill>
                  <a:schemeClr val="accent1"/>
                </a:solidFill>
              </a:rPr>
              <a:t>‹nr.›</a:t>
            </a:fld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06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to kolonner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6"/>
            <a:ext cx="9144000" cy="691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1052513"/>
            <a:ext cx="3742976" cy="1378453"/>
          </a:xfrm>
        </p:spPr>
        <p:txBody>
          <a:bodyPr anchor="t" anchorCtr="0">
            <a:noAutofit/>
          </a:bodyPr>
          <a:lstStyle>
            <a:lvl1pPr>
              <a:lnSpc>
                <a:spcPts val="3300"/>
              </a:lnSpc>
              <a:defRPr sz="33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5998" y="2430966"/>
            <a:ext cx="3973141" cy="3872553"/>
          </a:xfrm>
        </p:spPr>
        <p:txBody>
          <a:bodyPr numCol="1"/>
          <a:lstStyle>
            <a:lvl1pPr>
              <a:defRPr baseline="0"/>
            </a:lvl1pPr>
          </a:lstStyle>
          <a:p>
            <a:pPr lvl="0"/>
            <a:r>
              <a:rPr lang="en-US" dirty="0"/>
              <a:t>For at </a:t>
            </a:r>
            <a:r>
              <a:rPr lang="en-US" dirty="0" err="1"/>
              <a:t>bruge</a:t>
            </a:r>
            <a:r>
              <a:rPr lang="en-US" dirty="0"/>
              <a:t> bullets,  </a:t>
            </a:r>
            <a:r>
              <a:rPr lang="en-US" dirty="0" err="1"/>
              <a:t>brug</a:t>
            </a:r>
            <a:r>
              <a:rPr lang="en-US" dirty="0"/>
              <a:t> “</a:t>
            </a:r>
            <a:r>
              <a:rPr lang="en-US" dirty="0" err="1"/>
              <a:t>forøg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formindsk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menuen</a:t>
            </a:r>
            <a:r>
              <a:rPr lang="en-US" dirty="0"/>
              <a:t> “</a:t>
            </a:r>
            <a:r>
              <a:rPr lang="en-US" dirty="0" err="1"/>
              <a:t>afsnit</a:t>
            </a:r>
            <a:r>
              <a:rPr lang="en-US" dirty="0"/>
              <a:t>”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båndet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49775" y="1052512"/>
            <a:ext cx="4161600" cy="5251007"/>
          </a:xfrm>
          <a:solidFill>
            <a:schemeClr val="accent2"/>
          </a:solidFill>
        </p:spPr>
        <p:txBody>
          <a:bodyPr lIns="360000" tIns="360000" rIns="360000" bIns="0" anchor="ctr" anchorCtr="0">
            <a:noAutofit/>
          </a:bodyPr>
          <a:lstStyle>
            <a:lvl1pPr algn="l">
              <a:lnSpc>
                <a:spcPts val="4200"/>
              </a:lnSpc>
              <a:spcBef>
                <a:spcPts val="0"/>
              </a:spcBef>
              <a:defRPr sz="4200" b="1" cap="all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4200" b="1"/>
            </a:lvl2pPr>
            <a:lvl3pPr>
              <a:spcBef>
                <a:spcPts val="0"/>
              </a:spcBef>
              <a:defRPr sz="4200" b="1"/>
            </a:lvl3pPr>
            <a:lvl4pPr>
              <a:spcBef>
                <a:spcPts val="0"/>
              </a:spcBef>
              <a:defRPr sz="4200" b="1"/>
            </a:lvl4pPr>
            <a:lvl5pPr>
              <a:spcBef>
                <a:spcPts val="0"/>
              </a:spcBef>
              <a:defRPr sz="4200" b="1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5999" y="382588"/>
            <a:ext cx="6728089" cy="508000"/>
          </a:xfrm>
        </p:spPr>
        <p:txBody>
          <a:bodyPr anchor="b" anchorCtr="0">
            <a:normAutofit/>
          </a:bodyPr>
          <a:lstStyle>
            <a:lvl1pPr>
              <a:defRPr sz="1600" b="1" cap="all" baseline="0">
                <a:solidFill>
                  <a:schemeClr val="bg1"/>
                </a:solidFill>
              </a:defRPr>
            </a:lvl1pPr>
            <a:lvl2pPr marL="50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lIns="72000" tIns="0" rIns="72000" bIns="0"/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953381" y="6087582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/>
              <a:t>Nederste linje i tekstkassen til højre skal stå i farve:</a:t>
            </a:r>
            <a:r>
              <a:rPr lang="da-DK" sz="1200" baseline="0" dirty="0"/>
              <a:t> </a:t>
            </a:r>
            <a:r>
              <a:rPr lang="da-DK" sz="1200" dirty="0">
                <a:solidFill>
                  <a:schemeClr val="accent4"/>
                </a:solidFill>
              </a:rPr>
              <a:t>Accent 4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760537" y="74140"/>
            <a:ext cx="16802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>
                <a:solidFill>
                  <a:schemeClr val="tx1"/>
                </a:solidFill>
              </a:rPr>
              <a:t>Indsæt</a:t>
            </a:r>
            <a:r>
              <a:rPr lang="da-DK" sz="1200" baseline="0" dirty="0">
                <a:solidFill>
                  <a:schemeClr val="tx1"/>
                </a:solidFill>
              </a:rPr>
              <a:t> Title i højre hjørne:</a:t>
            </a: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Vælg ”Indsæt” i menuen, vælg ”Sidehoved sidefod”</a:t>
            </a: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Sæt hak i Sidefod – skriv titel.</a:t>
            </a: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For at bruge Punktopstilling:</a:t>
            </a: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 Brug “Forøg indryk” og Formindsk indryk” I menuen “Afsnit” på båndet.</a:t>
            </a:r>
          </a:p>
          <a:p>
            <a:pPr algn="r"/>
            <a:endParaRPr lang="da-DK" sz="12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l="24044" r="57524" b="59618"/>
          <a:stretch/>
        </p:blipFill>
        <p:spPr>
          <a:xfrm>
            <a:off x="-920432" y="3490498"/>
            <a:ext cx="560071" cy="3692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81705" y="4322373"/>
            <a:ext cx="1483200" cy="1717992"/>
          </a:xfrm>
          <a:prstGeom prst="rect">
            <a:avLst/>
          </a:prstGeom>
        </p:spPr>
      </p:pic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3936134" y="6326918"/>
            <a:ext cx="1268007" cy="507684"/>
          </a:xfrm>
          <a:prstGeom prst="rect">
            <a:avLst/>
          </a:prstGeom>
        </p:spPr>
        <p:txBody>
          <a:bodyPr vert="horz" lIns="72000" tIns="0" rIns="7200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205C93-B2DA-1749-A79D-494886949ADD}" type="slidenum">
              <a:rPr lang="da-DK" smtClean="0">
                <a:solidFill>
                  <a:schemeClr val="accent1"/>
                </a:solidFill>
              </a:rPr>
              <a:t>‹nr.›</a:t>
            </a:fld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17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9500" y="1052513"/>
            <a:ext cx="6985000" cy="3841114"/>
          </a:xfrm>
        </p:spPr>
        <p:txBody>
          <a:bodyPr>
            <a:normAutofit/>
          </a:bodyPr>
          <a:lstStyle>
            <a:lvl1pPr>
              <a:lnSpc>
                <a:spcPts val="54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680210" y="2815828"/>
            <a:ext cx="168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/>
              <a:t>Nederste linje skal stå i farve: </a:t>
            </a:r>
            <a:r>
              <a:rPr lang="da-DK" sz="1200">
                <a:solidFill>
                  <a:schemeClr val="accent4"/>
                </a:solidFill>
              </a:rPr>
              <a:t>Accent4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81705" y="923608"/>
            <a:ext cx="1483200" cy="171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47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43" y="523837"/>
            <a:ext cx="3901379" cy="2135507"/>
          </a:xfrm>
        </p:spPr>
        <p:txBody>
          <a:bodyPr>
            <a:noAutofit/>
          </a:bodyPr>
          <a:lstStyle>
            <a:lvl1pPr>
              <a:lnSpc>
                <a:spcPts val="4200"/>
              </a:lnSpc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6544" y="2659342"/>
            <a:ext cx="3725422" cy="37906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For at </a:t>
            </a:r>
            <a:r>
              <a:rPr lang="en-US" dirty="0" err="1"/>
              <a:t>bruge</a:t>
            </a:r>
            <a:r>
              <a:rPr lang="en-US" dirty="0"/>
              <a:t> bullets, </a:t>
            </a:r>
            <a:r>
              <a:rPr lang="en-US" dirty="0" err="1"/>
              <a:t>brug</a:t>
            </a:r>
            <a:r>
              <a:rPr lang="en-US" dirty="0"/>
              <a:t> “</a:t>
            </a:r>
            <a:r>
              <a:rPr lang="en-US" dirty="0" err="1"/>
              <a:t>forøg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formindsk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menuen</a:t>
            </a:r>
            <a:r>
              <a:rPr lang="en-US" dirty="0"/>
              <a:t> “</a:t>
            </a:r>
            <a:r>
              <a:rPr lang="en-US" dirty="0" err="1"/>
              <a:t>afsnit</a:t>
            </a:r>
            <a:r>
              <a:rPr lang="en-US" dirty="0"/>
              <a:t>”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båndet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6858000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760537" y="382588"/>
            <a:ext cx="16802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>
                <a:solidFill>
                  <a:schemeClr val="tx1"/>
                </a:solidFill>
              </a:rPr>
              <a:t>Indsæt</a:t>
            </a:r>
            <a:r>
              <a:rPr lang="da-DK" sz="1200" baseline="0">
                <a:solidFill>
                  <a:schemeClr val="tx1"/>
                </a:solidFill>
              </a:rPr>
              <a:t> Title i højre hjørne:</a:t>
            </a: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Vælg ”Indsæt” i menuen, vælg ”Sidehoved sidefod”</a:t>
            </a: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Sæt hak i Sidefod – skriv titel.</a:t>
            </a: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For at bruge Punktopstilling:</a:t>
            </a: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 Brug “Forøg indryk” og Formindsk indryk” I menuen “Afsnit” på båndet.</a:t>
            </a:r>
          </a:p>
          <a:p>
            <a:pPr algn="r"/>
            <a:endParaRPr lang="da-DK" sz="12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24044" r="57524" b="59618"/>
          <a:stretch/>
        </p:blipFill>
        <p:spPr>
          <a:xfrm>
            <a:off x="-920432" y="3798946"/>
            <a:ext cx="560071" cy="3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5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i to kolonner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6"/>
            <a:ext cx="9144000" cy="6910466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6263" y="382588"/>
            <a:ext cx="6727825" cy="508000"/>
          </a:xfrm>
        </p:spPr>
        <p:txBody>
          <a:bodyPr anchor="b" anchorCtr="0">
            <a:normAutofit/>
          </a:bodyPr>
          <a:lstStyle>
            <a:lvl1pPr>
              <a:defRPr sz="1600" b="1" cap="all" baseline="0">
                <a:solidFill>
                  <a:schemeClr val="bg1"/>
                </a:solidFill>
              </a:defRPr>
            </a:lvl1pPr>
            <a:lvl2pPr marL="504000" indent="0">
              <a:buNone/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40366" y="1062355"/>
            <a:ext cx="8280000" cy="5220000"/>
          </a:xfrm>
          <a:solidFill>
            <a:srgbClr val="000000">
              <a:alpha val="12157"/>
            </a:srgbClr>
          </a:solid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lIns="72000" tIns="0" rIns="72000" bIns="0"/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936134" y="6326918"/>
            <a:ext cx="1268007" cy="507684"/>
          </a:xfrm>
          <a:prstGeom prst="rect">
            <a:avLst/>
          </a:prstGeom>
        </p:spPr>
        <p:txBody>
          <a:bodyPr vert="horz" lIns="72000" tIns="0" rIns="7200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205C93-B2DA-1749-A79D-494886949ADD}" type="slidenum">
              <a:rPr lang="da-DK" smtClean="0">
                <a:solidFill>
                  <a:schemeClr val="accent1"/>
                </a:solidFill>
              </a:rPr>
              <a:t>‹nr.›</a:t>
            </a:fld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36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0" y="1608933"/>
            <a:ext cx="6985000" cy="2413791"/>
          </a:xfrm>
        </p:spPr>
        <p:txBody>
          <a:bodyPr anchor="t" anchorCtr="0"/>
          <a:lstStyle>
            <a:lvl1pPr algn="l">
              <a:lnSpc>
                <a:spcPts val="54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680210" y="2815828"/>
            <a:ext cx="168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/>
              <a:t>Nederste linje skal stå i farve: </a:t>
            </a:r>
            <a:r>
              <a:rPr lang="da-DK" sz="1200" dirty="0">
                <a:solidFill>
                  <a:schemeClr val="accent4"/>
                </a:solidFill>
              </a:rPr>
              <a:t>Accent3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079500" y="3633787"/>
            <a:ext cx="6985000" cy="590972"/>
          </a:xfrm>
        </p:spPr>
        <p:txBody>
          <a:bodyPr>
            <a:noAutofit/>
          </a:bodyPr>
          <a:lstStyle>
            <a:lvl1pPr>
              <a:defRPr lang="en-US" sz="30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43597"/>
          <a:stretch/>
        </p:blipFill>
        <p:spPr>
          <a:xfrm>
            <a:off x="-1581240" y="834390"/>
            <a:ext cx="1482270" cy="186404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24" y="5690623"/>
            <a:ext cx="2520225" cy="7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0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6"/>
            <a:ext cx="9144000" cy="691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496697"/>
            <a:ext cx="6967220" cy="1238568"/>
          </a:xfrm>
        </p:spPr>
        <p:txBody>
          <a:bodyPr>
            <a:normAutofit/>
          </a:bodyPr>
          <a:lstStyle>
            <a:lvl1pPr>
              <a:lnSpc>
                <a:spcPts val="4200"/>
              </a:lnSpc>
              <a:defRPr sz="4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735263"/>
            <a:ext cx="6967220" cy="3573461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For at </a:t>
            </a:r>
            <a:r>
              <a:rPr lang="en-US" dirty="0" err="1"/>
              <a:t>bruge</a:t>
            </a:r>
            <a:r>
              <a:rPr lang="en-US" dirty="0"/>
              <a:t> bullets, </a:t>
            </a:r>
            <a:r>
              <a:rPr lang="en-US" dirty="0" err="1"/>
              <a:t>brug</a:t>
            </a:r>
            <a:r>
              <a:rPr lang="en-US" dirty="0"/>
              <a:t> “</a:t>
            </a:r>
            <a:r>
              <a:rPr lang="en-US" dirty="0" err="1"/>
              <a:t>forøg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formindsk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menuen</a:t>
            </a:r>
            <a:r>
              <a:rPr lang="en-US" dirty="0"/>
              <a:t> “</a:t>
            </a:r>
            <a:r>
              <a:rPr lang="en-US" dirty="0" err="1"/>
              <a:t>afsnit</a:t>
            </a:r>
            <a:r>
              <a:rPr lang="en-US" dirty="0"/>
              <a:t>”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båndet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5999" y="382588"/>
            <a:ext cx="6728089" cy="508000"/>
          </a:xfrm>
        </p:spPr>
        <p:txBody>
          <a:bodyPr anchor="b" anchorCtr="0">
            <a:normAutofit/>
          </a:bodyPr>
          <a:lstStyle>
            <a:lvl1pPr>
              <a:defRPr sz="1600" b="1" cap="all" baseline="0">
                <a:solidFill>
                  <a:schemeClr val="bg1"/>
                </a:solidFill>
              </a:defRPr>
            </a:lvl1pPr>
            <a:lvl2pPr marL="504000" indent="0">
              <a:buNone/>
              <a:defRPr/>
            </a:lvl2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760537" y="382588"/>
            <a:ext cx="16802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>
                <a:solidFill>
                  <a:schemeClr val="tx1"/>
                </a:solidFill>
              </a:rPr>
              <a:t>Indsæt</a:t>
            </a:r>
            <a:r>
              <a:rPr lang="da-DK" sz="1200" baseline="0" dirty="0">
                <a:solidFill>
                  <a:schemeClr val="tx1"/>
                </a:solidFill>
              </a:rPr>
              <a:t> Title i højre hjørne:</a:t>
            </a: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Vælg ”Indsæt” i menuen, vælg ”Sidehoved sidefod”</a:t>
            </a: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Sæt hak i Sidefod – skriv titel.</a:t>
            </a: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For at bruge Punktopstilling:</a:t>
            </a: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 Brug “Forøg indryk” og Formindsk indryk” I menuen “Afsnit” på båndet.</a:t>
            </a:r>
          </a:p>
          <a:p>
            <a:pPr algn="r"/>
            <a:endParaRPr lang="da-DK" sz="12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24044" r="57524" b="59618"/>
          <a:stretch/>
        </p:blipFill>
        <p:spPr>
          <a:xfrm>
            <a:off x="-920432" y="3798946"/>
            <a:ext cx="560071" cy="369255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lIns="72000" tIns="0" rIns="72000" bIns="0"/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3936134" y="6326918"/>
            <a:ext cx="1268007" cy="507684"/>
          </a:xfrm>
          <a:prstGeom prst="rect">
            <a:avLst/>
          </a:prstGeom>
        </p:spPr>
        <p:txBody>
          <a:bodyPr vert="horz" lIns="72000" tIns="0" rIns="7200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205C93-B2DA-1749-A79D-494886949ADD}" type="slidenum">
              <a:rPr lang="da-DK" smtClean="0">
                <a:solidFill>
                  <a:schemeClr val="accent1"/>
                </a:solidFill>
              </a:rPr>
              <a:t>‹nr.›</a:t>
            </a:fld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99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6"/>
            <a:ext cx="9144000" cy="691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86" y="1496697"/>
            <a:ext cx="3411607" cy="1238568"/>
          </a:xfrm>
        </p:spPr>
        <p:txBody>
          <a:bodyPr>
            <a:noAutofit/>
          </a:bodyPr>
          <a:lstStyle>
            <a:lvl1pPr>
              <a:defRPr sz="33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59386" y="2735264"/>
            <a:ext cx="3500981" cy="3573461"/>
          </a:xfrm>
        </p:spPr>
        <p:txBody>
          <a:bodyPr>
            <a:noAutofit/>
          </a:bodyPr>
          <a:lstStyle>
            <a:lvl1pPr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For at </a:t>
            </a:r>
            <a:r>
              <a:rPr lang="en-US" dirty="0" err="1"/>
              <a:t>bruge</a:t>
            </a:r>
            <a:r>
              <a:rPr lang="en-US" dirty="0"/>
              <a:t> bullets, </a:t>
            </a:r>
            <a:r>
              <a:rPr lang="en-US" dirty="0" err="1"/>
              <a:t>brug</a:t>
            </a:r>
            <a:r>
              <a:rPr lang="en-US" dirty="0"/>
              <a:t> “</a:t>
            </a:r>
            <a:r>
              <a:rPr lang="en-US" dirty="0" err="1"/>
              <a:t>forøg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formindsk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menuen</a:t>
            </a:r>
            <a:r>
              <a:rPr lang="en-US" dirty="0"/>
              <a:t> “</a:t>
            </a:r>
            <a:r>
              <a:rPr lang="en-US" dirty="0" err="1"/>
              <a:t>afsnit</a:t>
            </a:r>
            <a:r>
              <a:rPr lang="en-US" dirty="0"/>
              <a:t>”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båndet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20729" y="1052514"/>
            <a:ext cx="3999637" cy="5256212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5999" y="382588"/>
            <a:ext cx="6728089" cy="508000"/>
          </a:xfrm>
        </p:spPr>
        <p:txBody>
          <a:bodyPr anchor="b" anchorCtr="0">
            <a:normAutofit/>
          </a:bodyPr>
          <a:lstStyle>
            <a:lvl1pPr>
              <a:defRPr sz="1600" b="1" cap="all" baseline="0">
                <a:solidFill>
                  <a:schemeClr val="bg1"/>
                </a:solidFill>
              </a:defRPr>
            </a:lvl1pPr>
            <a:lvl2pPr marL="504000" indent="0">
              <a:buNone/>
              <a:defRPr/>
            </a:lvl2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lIns="72000" tIns="0" rIns="72000" bIns="0"/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1760537" y="382588"/>
            <a:ext cx="16802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>
                <a:solidFill>
                  <a:schemeClr val="tx1"/>
                </a:solidFill>
              </a:rPr>
              <a:t>Indsæt</a:t>
            </a:r>
            <a:r>
              <a:rPr lang="da-DK" sz="1200" baseline="0">
                <a:solidFill>
                  <a:schemeClr val="tx1"/>
                </a:solidFill>
              </a:rPr>
              <a:t> Title i højre hjørne:</a:t>
            </a: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Vælg ”Indsæt” i menuen, vælg ”Sidehoved sidefod”</a:t>
            </a: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Sæt hak i Sidefod – skriv titel.</a:t>
            </a: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For at bruge Punktopstilling:</a:t>
            </a: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 Brug “Forøg indryk” og Formindsk indryk” I menuen “Afsnit” på båndet.</a:t>
            </a:r>
          </a:p>
          <a:p>
            <a:pPr algn="r"/>
            <a:endParaRPr lang="da-DK" sz="12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24044" r="57524" b="59618"/>
          <a:stretch/>
        </p:blipFill>
        <p:spPr>
          <a:xfrm>
            <a:off x="-920432" y="3798946"/>
            <a:ext cx="560071" cy="369255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936134" y="6326918"/>
            <a:ext cx="1268007" cy="507684"/>
          </a:xfrm>
          <a:prstGeom prst="rect">
            <a:avLst/>
          </a:prstGeom>
        </p:spPr>
        <p:txBody>
          <a:bodyPr vert="horz" lIns="72000" tIns="0" rIns="7200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205C93-B2DA-1749-A79D-494886949ADD}" type="slidenum">
              <a:rPr lang="da-DK" smtClean="0">
                <a:solidFill>
                  <a:schemeClr val="accent1"/>
                </a:solidFill>
              </a:rPr>
              <a:t>‹nr.›</a:t>
            </a:fld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9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to kolonner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6"/>
            <a:ext cx="9144000" cy="691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1052513"/>
            <a:ext cx="3742976" cy="1378453"/>
          </a:xfrm>
        </p:spPr>
        <p:txBody>
          <a:bodyPr anchor="t" anchorCtr="0">
            <a:noAutofit/>
          </a:bodyPr>
          <a:lstStyle>
            <a:lvl1pPr>
              <a:lnSpc>
                <a:spcPts val="3300"/>
              </a:lnSpc>
              <a:defRPr sz="33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5998" y="2430966"/>
            <a:ext cx="3973141" cy="3872553"/>
          </a:xfrm>
        </p:spPr>
        <p:txBody>
          <a:bodyPr numCol="1"/>
          <a:lstStyle>
            <a:lvl1pPr>
              <a:defRPr baseline="0"/>
            </a:lvl1pPr>
          </a:lstStyle>
          <a:p>
            <a:pPr lvl="0"/>
            <a:r>
              <a:rPr lang="en-US" dirty="0"/>
              <a:t>For at </a:t>
            </a:r>
            <a:r>
              <a:rPr lang="en-US" dirty="0" err="1"/>
              <a:t>bruge</a:t>
            </a:r>
            <a:r>
              <a:rPr lang="en-US" dirty="0"/>
              <a:t> bullets,  </a:t>
            </a:r>
            <a:r>
              <a:rPr lang="en-US" dirty="0" err="1"/>
              <a:t>brug</a:t>
            </a:r>
            <a:r>
              <a:rPr lang="en-US" dirty="0"/>
              <a:t> “</a:t>
            </a:r>
            <a:r>
              <a:rPr lang="en-US" dirty="0" err="1"/>
              <a:t>forøg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formindsk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menuen</a:t>
            </a:r>
            <a:r>
              <a:rPr lang="en-US" dirty="0"/>
              <a:t> “</a:t>
            </a:r>
            <a:r>
              <a:rPr lang="en-US" dirty="0" err="1"/>
              <a:t>afsnit</a:t>
            </a:r>
            <a:r>
              <a:rPr lang="en-US" dirty="0"/>
              <a:t>”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båndet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49775" y="1052512"/>
            <a:ext cx="4161600" cy="5251007"/>
          </a:xfrm>
          <a:solidFill>
            <a:schemeClr val="accent2"/>
          </a:solidFill>
        </p:spPr>
        <p:txBody>
          <a:bodyPr lIns="360000" tIns="360000" rIns="360000" bIns="0" anchor="ctr" anchorCtr="0">
            <a:noAutofit/>
          </a:bodyPr>
          <a:lstStyle>
            <a:lvl1pPr algn="l">
              <a:lnSpc>
                <a:spcPts val="4200"/>
              </a:lnSpc>
              <a:spcBef>
                <a:spcPts val="0"/>
              </a:spcBef>
              <a:defRPr sz="4200" b="1" cap="all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4200" b="1"/>
            </a:lvl2pPr>
            <a:lvl3pPr>
              <a:spcBef>
                <a:spcPts val="0"/>
              </a:spcBef>
              <a:defRPr sz="4200" b="1"/>
            </a:lvl3pPr>
            <a:lvl4pPr>
              <a:spcBef>
                <a:spcPts val="0"/>
              </a:spcBef>
              <a:defRPr sz="4200" b="1"/>
            </a:lvl4pPr>
            <a:lvl5pPr>
              <a:spcBef>
                <a:spcPts val="0"/>
              </a:spcBef>
              <a:defRPr sz="4200" b="1"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5999" y="382588"/>
            <a:ext cx="6728089" cy="508000"/>
          </a:xfrm>
        </p:spPr>
        <p:txBody>
          <a:bodyPr anchor="b" anchorCtr="0">
            <a:normAutofit/>
          </a:bodyPr>
          <a:lstStyle>
            <a:lvl1pPr>
              <a:defRPr sz="1600" b="1" cap="all" baseline="0">
                <a:solidFill>
                  <a:schemeClr val="bg1"/>
                </a:solidFill>
              </a:defRPr>
            </a:lvl1pPr>
            <a:lvl2pPr marL="504000" indent="0">
              <a:buNone/>
              <a:defRPr/>
            </a:lvl2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lIns="72000" tIns="0" rIns="72000" bIns="0"/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953381" y="6087582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/>
              <a:t>Nederste linje i tekstkassen til højre skal stå i farve:</a:t>
            </a:r>
            <a:r>
              <a:rPr lang="da-DK" sz="1200" baseline="0" dirty="0"/>
              <a:t> </a:t>
            </a:r>
            <a:r>
              <a:rPr lang="da-DK" sz="1200" dirty="0">
                <a:solidFill>
                  <a:schemeClr val="accent4"/>
                </a:solidFill>
              </a:rPr>
              <a:t>Accent 4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760537" y="74140"/>
            <a:ext cx="16802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>
                <a:solidFill>
                  <a:schemeClr val="tx1"/>
                </a:solidFill>
              </a:rPr>
              <a:t>Indsæt</a:t>
            </a:r>
            <a:r>
              <a:rPr lang="da-DK" sz="1200" baseline="0" dirty="0">
                <a:solidFill>
                  <a:schemeClr val="tx1"/>
                </a:solidFill>
              </a:rPr>
              <a:t> Title i højre hjørne:</a:t>
            </a: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Vælg ”Indsæt” i menuen, vælg ”Sidehoved sidefod”</a:t>
            </a: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Sæt hak i Sidefod – skriv titel.</a:t>
            </a: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For at bruge Punktopstilling:</a:t>
            </a:r>
          </a:p>
          <a:p>
            <a:pPr algn="r"/>
            <a:endParaRPr lang="da-DK" sz="1200" baseline="0" dirty="0">
              <a:solidFill>
                <a:schemeClr val="tx1"/>
              </a:solidFill>
            </a:endParaRPr>
          </a:p>
          <a:p>
            <a:pPr algn="r"/>
            <a:r>
              <a:rPr lang="da-DK" sz="1200" baseline="0" dirty="0">
                <a:solidFill>
                  <a:schemeClr val="tx1"/>
                </a:solidFill>
              </a:rPr>
              <a:t> Brug “Forøg indryk” og Formindsk indryk” I menuen “Afsnit” på båndet.</a:t>
            </a:r>
          </a:p>
          <a:p>
            <a:pPr algn="r"/>
            <a:endParaRPr lang="da-DK" sz="12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/>
          <a:srcRect l="24044" r="57524" b="59618"/>
          <a:stretch/>
        </p:blipFill>
        <p:spPr>
          <a:xfrm>
            <a:off x="-920432" y="3490498"/>
            <a:ext cx="560071" cy="3692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81705" y="4322373"/>
            <a:ext cx="1483200" cy="1717992"/>
          </a:xfrm>
          <a:prstGeom prst="rect">
            <a:avLst/>
          </a:prstGeom>
        </p:spPr>
      </p:pic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3936134" y="6326918"/>
            <a:ext cx="1268007" cy="507684"/>
          </a:xfrm>
          <a:prstGeom prst="rect">
            <a:avLst/>
          </a:prstGeom>
        </p:spPr>
        <p:txBody>
          <a:bodyPr vert="horz" lIns="72000" tIns="0" rIns="7200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205C93-B2DA-1749-A79D-494886949ADD}" type="slidenum">
              <a:rPr lang="da-DK" smtClean="0">
                <a:solidFill>
                  <a:schemeClr val="accent1"/>
                </a:solidFill>
              </a:rPr>
              <a:t>‹nr.›</a:t>
            </a:fld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9500" y="1052513"/>
            <a:ext cx="6985000" cy="3841114"/>
          </a:xfrm>
        </p:spPr>
        <p:txBody>
          <a:bodyPr>
            <a:normAutofit/>
          </a:bodyPr>
          <a:lstStyle>
            <a:lvl1pPr>
              <a:lnSpc>
                <a:spcPts val="54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680210" y="2815828"/>
            <a:ext cx="168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/>
              <a:t>Nederste linje skal stå i farve: </a:t>
            </a:r>
            <a:r>
              <a:rPr lang="da-DK" sz="1200">
                <a:solidFill>
                  <a:schemeClr val="accent4"/>
                </a:solidFill>
              </a:rPr>
              <a:t>Accent4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81705" y="923608"/>
            <a:ext cx="1483200" cy="171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43" y="523837"/>
            <a:ext cx="3901379" cy="2135507"/>
          </a:xfrm>
        </p:spPr>
        <p:txBody>
          <a:bodyPr>
            <a:noAutofit/>
          </a:bodyPr>
          <a:lstStyle>
            <a:lvl1pPr>
              <a:lnSpc>
                <a:spcPts val="4200"/>
              </a:lnSpc>
              <a:defRPr sz="4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6544" y="2659342"/>
            <a:ext cx="3725422" cy="37906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For at </a:t>
            </a:r>
            <a:r>
              <a:rPr lang="en-US" dirty="0" err="1"/>
              <a:t>bruge</a:t>
            </a:r>
            <a:r>
              <a:rPr lang="en-US" dirty="0"/>
              <a:t> bullets, </a:t>
            </a:r>
            <a:r>
              <a:rPr lang="en-US" dirty="0" err="1"/>
              <a:t>brug</a:t>
            </a:r>
            <a:r>
              <a:rPr lang="en-US" dirty="0"/>
              <a:t> “</a:t>
            </a:r>
            <a:r>
              <a:rPr lang="en-US" dirty="0" err="1"/>
              <a:t>forøg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formindsk</a:t>
            </a:r>
            <a:r>
              <a:rPr lang="en-US" dirty="0"/>
              <a:t> </a:t>
            </a:r>
            <a:r>
              <a:rPr lang="en-US" dirty="0" err="1"/>
              <a:t>indryk</a:t>
            </a:r>
            <a:r>
              <a:rPr lang="en-US" dirty="0"/>
              <a:t>”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menuen</a:t>
            </a:r>
            <a:r>
              <a:rPr lang="en-US" dirty="0"/>
              <a:t> “</a:t>
            </a:r>
            <a:r>
              <a:rPr lang="en-US" dirty="0" err="1"/>
              <a:t>afsnit</a:t>
            </a:r>
            <a:r>
              <a:rPr lang="en-US" dirty="0"/>
              <a:t>”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båndet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6858000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760537" y="382588"/>
            <a:ext cx="16802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>
                <a:solidFill>
                  <a:schemeClr val="tx1"/>
                </a:solidFill>
              </a:rPr>
              <a:t>Indsæt</a:t>
            </a:r>
            <a:r>
              <a:rPr lang="da-DK" sz="1200" baseline="0">
                <a:solidFill>
                  <a:schemeClr val="tx1"/>
                </a:solidFill>
              </a:rPr>
              <a:t> Title i højre hjørne:</a:t>
            </a: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Vælg ”Indsæt” i menuen, vælg ”Sidehoved sidefod”</a:t>
            </a: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Sæt hak i Sidefod – skriv titel.</a:t>
            </a: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For at bruge Punktopstilling:</a:t>
            </a:r>
          </a:p>
          <a:p>
            <a:pPr algn="r"/>
            <a:endParaRPr lang="da-DK" sz="1200" baseline="0">
              <a:solidFill>
                <a:schemeClr val="tx1"/>
              </a:solidFill>
            </a:endParaRPr>
          </a:p>
          <a:p>
            <a:pPr algn="r"/>
            <a:r>
              <a:rPr lang="da-DK" sz="1200" baseline="0">
                <a:solidFill>
                  <a:schemeClr val="tx1"/>
                </a:solidFill>
              </a:rPr>
              <a:t> Brug “Forøg indryk” og Formindsk indryk” I menuen “Afsnit” på båndet.</a:t>
            </a:r>
          </a:p>
          <a:p>
            <a:pPr algn="r"/>
            <a:endParaRPr lang="da-DK" sz="12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24044" r="57524" b="59618"/>
          <a:stretch/>
        </p:blipFill>
        <p:spPr>
          <a:xfrm>
            <a:off x="-920432" y="3798946"/>
            <a:ext cx="560071" cy="3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30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i to kolonner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66"/>
            <a:ext cx="9144000" cy="6910466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76263" y="382588"/>
            <a:ext cx="6727825" cy="508000"/>
          </a:xfrm>
        </p:spPr>
        <p:txBody>
          <a:bodyPr anchor="b" anchorCtr="0">
            <a:normAutofit/>
          </a:bodyPr>
          <a:lstStyle>
            <a:lvl1pPr>
              <a:defRPr sz="1600" b="1" cap="all" baseline="0">
                <a:solidFill>
                  <a:schemeClr val="bg1"/>
                </a:solidFill>
              </a:defRPr>
            </a:lvl1pPr>
            <a:lvl2pPr marL="504000" indent="0">
              <a:buNone/>
              <a:defRPr/>
            </a:lvl2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40366" y="1062355"/>
            <a:ext cx="8280000" cy="5220000"/>
          </a:xfrm>
          <a:solidFill>
            <a:srgbClr val="000000">
              <a:alpha val="12157"/>
            </a:srgbClr>
          </a:solid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lIns="72000" tIns="0" rIns="72000" bIns="0"/>
          <a:lstStyle>
            <a:lvl1pPr algn="l">
              <a:defRPr sz="900" b="1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936134" y="6326918"/>
            <a:ext cx="1268007" cy="507684"/>
          </a:xfrm>
          <a:prstGeom prst="rect">
            <a:avLst/>
          </a:prstGeom>
        </p:spPr>
        <p:txBody>
          <a:bodyPr vert="horz" lIns="72000" tIns="0" rIns="7200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205C93-B2DA-1749-A79D-494886949ADD}" type="slidenum">
              <a:rPr lang="da-DK" smtClean="0">
                <a:solidFill>
                  <a:schemeClr val="accent1"/>
                </a:solidFill>
              </a:rPr>
              <a:t>‹nr.›</a:t>
            </a:fld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0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0" y="1608933"/>
            <a:ext cx="6985000" cy="2413791"/>
          </a:xfrm>
        </p:spPr>
        <p:txBody>
          <a:bodyPr anchor="t" anchorCtr="0"/>
          <a:lstStyle>
            <a:lvl1pPr algn="l">
              <a:lnSpc>
                <a:spcPts val="54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680210" y="2815828"/>
            <a:ext cx="168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/>
              <a:t>Nederste linje skal stå i farve: </a:t>
            </a:r>
            <a:r>
              <a:rPr lang="da-DK" sz="1200" dirty="0">
                <a:solidFill>
                  <a:schemeClr val="accent4"/>
                </a:solidFill>
              </a:rPr>
              <a:t>Accent3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43597"/>
          <a:stretch/>
        </p:blipFill>
        <p:spPr>
          <a:xfrm>
            <a:off x="-1581240" y="834390"/>
            <a:ext cx="1482270" cy="186404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079500" y="3633787"/>
            <a:ext cx="6985000" cy="590972"/>
          </a:xfrm>
        </p:spPr>
        <p:txBody>
          <a:bodyPr>
            <a:noAutofit/>
          </a:bodyPr>
          <a:lstStyle>
            <a:lvl1pPr>
              <a:defRPr lang="en-US" sz="30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24" y="5690623"/>
            <a:ext cx="2520225" cy="7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2" y="365126"/>
            <a:ext cx="8135938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a-DK" dirty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2" y="1868489"/>
            <a:ext cx="8135937" cy="44402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4277" y="36512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2. februar 2024</a:t>
            </a:r>
          </a:p>
        </p:txBody>
      </p:sp>
    </p:spTree>
    <p:extLst>
      <p:ext uri="{BB962C8B-B14F-4D97-AF65-F5344CB8AC3E}">
        <p14:creationId xmlns:p14="http://schemas.microsoft.com/office/powerpoint/2010/main" val="58302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8" r:id="rId4"/>
    <p:sldLayoutId id="2147483669" r:id="rId5"/>
    <p:sldLayoutId id="2147483663" r:id="rId6"/>
    <p:sldLayoutId id="2147483670" r:id="rId7"/>
    <p:sldLayoutId id="2147483671" r:id="rId8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3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48000" indent="-14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1213" indent="-142875" algn="l" defTabSz="914400" rtl="0" eaLnBrk="1" latinLnBrk="0" hangingPunct="1">
        <a:lnSpc>
          <a:spcPct val="100000"/>
        </a:lnSpc>
        <a:spcBef>
          <a:spcPts val="500"/>
        </a:spcBef>
        <a:buFont typeface=".AppleSystemUIFont" charset="-120"/>
        <a:buChar char="◦"/>
        <a:defRPr sz="21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982663" indent="-142875" algn="l" defTabSz="914400" rtl="0" eaLnBrk="1" latinLnBrk="0" hangingPunct="1">
        <a:lnSpc>
          <a:spcPct val="100000"/>
        </a:lnSpc>
        <a:spcBef>
          <a:spcPts val="500"/>
        </a:spcBef>
        <a:buFont typeface=".HiraKakuInterface-W3" charset="-128"/>
        <a:buChar char="・"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165225" indent="-142875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.AppleSystemUIFont" charset="-120"/>
        <a:buChar char="∙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 userDrawn="1">
          <p15:clr>
            <a:srgbClr val="F26B43"/>
          </p15:clr>
        </p15:guide>
        <p15:guide id="2" pos="36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orient="horz" pos="663" userDrawn="1">
          <p15:clr>
            <a:srgbClr val="F26B43"/>
          </p15:clr>
        </p15:guide>
        <p15:guide id="5" pos="5080" userDrawn="1">
          <p15:clr>
            <a:srgbClr val="F26B43"/>
          </p15:clr>
        </p15:guide>
        <p15:guide id="6" pos="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2" y="365126"/>
            <a:ext cx="8135938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a-DK" dirty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2" y="1868489"/>
            <a:ext cx="8135937" cy="44402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4277" y="36512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2. februar 2024</a:t>
            </a:r>
          </a:p>
        </p:txBody>
      </p:sp>
    </p:spTree>
    <p:extLst>
      <p:ext uri="{BB962C8B-B14F-4D97-AF65-F5344CB8AC3E}">
        <p14:creationId xmlns:p14="http://schemas.microsoft.com/office/powerpoint/2010/main" val="7727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3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48000" indent="-14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1213" indent="-142875" algn="l" defTabSz="914400" rtl="0" eaLnBrk="1" latinLnBrk="0" hangingPunct="1">
        <a:lnSpc>
          <a:spcPct val="100000"/>
        </a:lnSpc>
        <a:spcBef>
          <a:spcPts val="500"/>
        </a:spcBef>
        <a:buFont typeface=".AppleSystemUIFont" charset="-120"/>
        <a:buChar char="◦"/>
        <a:defRPr sz="21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982663" indent="-142875" algn="l" defTabSz="914400" rtl="0" eaLnBrk="1" latinLnBrk="0" hangingPunct="1">
        <a:lnSpc>
          <a:spcPct val="100000"/>
        </a:lnSpc>
        <a:spcBef>
          <a:spcPts val="500"/>
        </a:spcBef>
        <a:buFont typeface=".HiraKakuInterface-W3" charset="-128"/>
        <a:buChar char="・"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165225" indent="-142875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.AppleSystemUIFont" charset="-120"/>
        <a:buChar char="∙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363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663">
          <p15:clr>
            <a:srgbClr val="F26B43"/>
          </p15:clr>
        </p15:guide>
        <p15:guide id="5" pos="5080">
          <p15:clr>
            <a:srgbClr val="F26B43"/>
          </p15:clr>
        </p15:guide>
        <p15:guide id="6" pos="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gif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eksthuset.dk/" TargetMode="External"/><Relationship Id="rId2" Type="http://schemas.openxmlformats.org/officeDocument/2006/relationships/hyperlink" Target="mailto:chh@vaeksthus.dk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s://vaeksthusets-kompetencecenter.dk/" TargetMode="External"/><Relationship Id="rId4" Type="http://schemas.openxmlformats.org/officeDocument/2006/relationships/hyperlink" Target="https://vaeksthusets-forskningscenter.d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79499" y="1608934"/>
            <a:ext cx="7788729" cy="2639441"/>
          </a:xfrm>
        </p:spPr>
        <p:txBody>
          <a:bodyPr wrap="square">
            <a:spAutoFit/>
          </a:bodyPr>
          <a:lstStyle/>
          <a:p>
            <a:r>
              <a:rPr lang="da-DK" dirty="0"/>
              <a:t>Beskæftigelses</a:t>
            </a:r>
            <a:br>
              <a:rPr lang="da-DK" dirty="0"/>
            </a:br>
            <a:r>
              <a:rPr lang="da-DK" dirty="0"/>
              <a:t>indikator</a:t>
            </a:r>
            <a:br>
              <a:rPr lang="da-DK" dirty="0"/>
            </a:br>
            <a:r>
              <a:rPr lang="da-DK" dirty="0">
                <a:solidFill>
                  <a:schemeClr val="accent3"/>
                </a:solidFill>
              </a:rPr>
              <a:t>projektet</a:t>
            </a:r>
            <a:br>
              <a:rPr lang="da-DK" sz="1600" dirty="0">
                <a:solidFill>
                  <a:schemeClr val="accent3"/>
                </a:solidFill>
              </a:rPr>
            </a:br>
            <a:r>
              <a:rPr lang="da-DK" sz="1600" dirty="0">
                <a:solidFill>
                  <a:schemeClr val="accent3"/>
                </a:solidFill>
              </a:rPr>
              <a:t>(</a:t>
            </a:r>
            <a:r>
              <a:rPr lang="da-DK" sz="1600" dirty="0" err="1">
                <a:solidFill>
                  <a:schemeClr val="accent3"/>
                </a:solidFill>
              </a:rPr>
              <a:t>JOBBindikatorprojektet</a:t>
            </a:r>
            <a:r>
              <a:rPr lang="da-DK" sz="1600" dirty="0">
                <a:solidFill>
                  <a:schemeClr val="accent3"/>
                </a:solidFill>
              </a:rPr>
              <a:t>)</a:t>
            </a:r>
          </a:p>
        </p:txBody>
      </p:sp>
      <p:pic>
        <p:nvPicPr>
          <p:cNvPr id="6" name="Billede 5" descr="BIP_Logo.eps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9739" y="2928654"/>
            <a:ext cx="2274381" cy="207433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4690477"/>
            <a:ext cx="6985000" cy="1511235"/>
          </a:xfrm>
        </p:spPr>
        <p:txBody>
          <a:bodyPr anchor="t" anchorCtr="0"/>
          <a:lstStyle/>
          <a:p>
            <a:r>
              <a:rPr lang="da-DK" dirty="0"/>
              <a:t>02/02/2024</a:t>
            </a:r>
          </a:p>
          <a:p>
            <a:r>
              <a:rPr lang="da-DK" dirty="0"/>
              <a:t>Forskningschef</a:t>
            </a:r>
          </a:p>
          <a:p>
            <a:r>
              <a:rPr lang="da-DK" dirty="0"/>
              <a:t>Charlotte Liebak Hansen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513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193482"/>
            <a:ext cx="8144367" cy="751228"/>
          </a:xfrm>
        </p:spPr>
        <p:txBody>
          <a:bodyPr>
            <a:normAutofit/>
          </a:bodyPr>
          <a:lstStyle/>
          <a:p>
            <a:r>
              <a:rPr lang="da-DK" dirty="0" err="1"/>
              <a:t>DeltagAnde</a:t>
            </a:r>
            <a:r>
              <a:rPr lang="da-DK" dirty="0"/>
              <a:t> i </a:t>
            </a:r>
            <a:r>
              <a:rPr lang="da-DK" dirty="0" err="1"/>
              <a:t>insatser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025482"/>
              </p:ext>
            </p:extLst>
          </p:nvPr>
        </p:nvGraphicFramePr>
        <p:xfrm>
          <a:off x="423634" y="1944710"/>
          <a:ext cx="7997780" cy="4662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617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5374" y="1101282"/>
            <a:ext cx="8888626" cy="576864"/>
          </a:xfrm>
        </p:spPr>
        <p:txBody>
          <a:bodyPr>
            <a:normAutofit fontScale="90000"/>
          </a:bodyPr>
          <a:lstStyle/>
          <a:p>
            <a:pPr algn="ctr"/>
            <a:r>
              <a:rPr lang="da-DK" sz="2800" dirty="0"/>
              <a:t>Vad betyder det om du inte får en insats?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74358" y="5066271"/>
            <a:ext cx="7708766" cy="137571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Deltagare som inte deltar i en aktivitet upplever en betydande nedgång i indikatorerna - dvs. inte bara står det stilla, utan deltagaren flyttar sig bort från arbetsmarknaden. 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23% har inte deltagit i en aktivitet under de senaste 3 månaderna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837" y="1892330"/>
            <a:ext cx="5084187" cy="29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0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vilka</a:t>
            </a:r>
            <a:r>
              <a:rPr lang="da-DK" dirty="0"/>
              <a:t> </a:t>
            </a:r>
            <a:r>
              <a:rPr lang="da-DK" dirty="0" err="1"/>
              <a:t>insatser</a:t>
            </a:r>
            <a:r>
              <a:rPr lang="da-DK" dirty="0"/>
              <a:t>  </a:t>
            </a:r>
            <a:r>
              <a:rPr lang="da-DK" dirty="0" err="1"/>
              <a:t>fungerar</a:t>
            </a:r>
            <a:r>
              <a:rPr lang="da-DK" dirty="0"/>
              <a:t> </a:t>
            </a:r>
            <a:r>
              <a:rPr lang="da-DK" dirty="0" err="1"/>
              <a:t>bäst</a:t>
            </a:r>
            <a:r>
              <a:rPr lang="da-DK" dirty="0"/>
              <a:t>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97279" y="2735263"/>
            <a:ext cx="4121371" cy="3573461"/>
          </a:xfrm>
        </p:spPr>
        <p:txBody>
          <a:bodyPr>
            <a:normAutofit fontScale="77500" lnSpcReduction="20000"/>
          </a:bodyPr>
          <a:lstStyle/>
          <a:p>
            <a:endParaRPr lang="da-DK" b="1" dirty="0"/>
          </a:p>
          <a:p>
            <a:r>
              <a:rPr lang="da-DK" b="1" dirty="0" err="1"/>
              <a:t>Koordinerade</a:t>
            </a:r>
            <a:r>
              <a:rPr lang="da-DK" b="1" dirty="0"/>
              <a:t>, samordnade insatser </a:t>
            </a:r>
            <a:r>
              <a:rPr lang="sv-SE" dirty="0"/>
              <a:t>där flera insatser läggs in på en gång - och där den </a:t>
            </a:r>
            <a:r>
              <a:rPr lang="sv-SE" b="1" dirty="0"/>
              <a:t>jobbfokuserade</a:t>
            </a:r>
            <a:r>
              <a:rPr lang="sv-SE" dirty="0"/>
              <a:t> insatsen ingår - skapar mest utveckling/progression</a:t>
            </a:r>
            <a:endParaRPr lang="da-DK" dirty="0"/>
          </a:p>
          <a:p>
            <a:r>
              <a:rPr lang="sv-SE" dirty="0"/>
              <a:t>Om bara jobbinriktad insats (t.ex. företagspraktik) ges, skapar det utveckling/progression, men inte alls i samma utsträckning</a:t>
            </a:r>
            <a:endParaRPr lang="en-US" dirty="0"/>
          </a:p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18% får en kombinerad insats, som inkluderar den jobbinriktade insatsen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pSp>
        <p:nvGrpSpPr>
          <p:cNvPr id="6" name="Gruppe 5"/>
          <p:cNvGrpSpPr/>
          <p:nvPr/>
        </p:nvGrpSpPr>
        <p:grpSpPr>
          <a:xfrm>
            <a:off x="5218650" y="3216989"/>
            <a:ext cx="3670479" cy="2475740"/>
            <a:chOff x="6065515" y="3271673"/>
            <a:chExt cx="4210982" cy="2535036"/>
          </a:xfrm>
        </p:grpSpPr>
        <p:pic>
          <p:nvPicPr>
            <p:cNvPr id="7" name="Pladsholder til indhold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713" y="3271673"/>
              <a:ext cx="2280557" cy="2280556"/>
            </a:xfrm>
            <a:prstGeom prst="rect">
              <a:avLst/>
            </a:prstGeom>
          </p:spPr>
        </p:pic>
        <p:grpSp>
          <p:nvGrpSpPr>
            <p:cNvPr id="8" name="Gruppe 7"/>
            <p:cNvGrpSpPr/>
            <p:nvPr/>
          </p:nvGrpSpPr>
          <p:grpSpPr>
            <a:xfrm>
              <a:off x="6065515" y="3714482"/>
              <a:ext cx="4210982" cy="2092227"/>
              <a:chOff x="3300585" y="3776817"/>
              <a:chExt cx="5614642" cy="2789636"/>
            </a:xfrm>
          </p:grpSpPr>
          <p:pic>
            <p:nvPicPr>
              <p:cNvPr id="9" name="Billede 8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9593" y="3973831"/>
                <a:ext cx="968251" cy="843762"/>
              </a:xfrm>
              <a:prstGeom prst="rect">
                <a:avLst/>
              </a:prstGeom>
            </p:spPr>
          </p:pic>
          <p:pic>
            <p:nvPicPr>
              <p:cNvPr id="10" name="Billede 9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0585" y="5142189"/>
                <a:ext cx="1424264" cy="1424264"/>
              </a:xfrm>
              <a:prstGeom prst="rect">
                <a:avLst/>
              </a:prstGeom>
            </p:spPr>
          </p:pic>
          <p:pic>
            <p:nvPicPr>
              <p:cNvPr id="11" name="Billede 10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6384" y="3776817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2" name="Billed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3542" y="5321736"/>
                <a:ext cx="1231685" cy="9869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4279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26" y="2795141"/>
            <a:ext cx="3260126" cy="33981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3477" y="1185905"/>
            <a:ext cx="8334702" cy="1083884"/>
          </a:xfrm>
        </p:spPr>
        <p:txBody>
          <a:bodyPr>
            <a:normAutofit/>
          </a:bodyPr>
          <a:lstStyle/>
          <a:p>
            <a:r>
              <a:rPr lang="da-DK" dirty="0"/>
              <a:t>Bort från trappmodellen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pSp>
        <p:nvGrpSpPr>
          <p:cNvPr id="6" name="Gruppe 5"/>
          <p:cNvGrpSpPr/>
          <p:nvPr/>
        </p:nvGrpSpPr>
        <p:grpSpPr>
          <a:xfrm>
            <a:off x="131806" y="3056238"/>
            <a:ext cx="3896498" cy="3200288"/>
            <a:chOff x="-484004" y="2735263"/>
            <a:chExt cx="4620573" cy="3954323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98" y="2735263"/>
              <a:ext cx="2750695" cy="3954323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  <p:sp>
          <p:nvSpPr>
            <p:cNvPr id="8" name="Tekstfelt 7"/>
            <p:cNvSpPr txBox="1"/>
            <p:nvPr/>
          </p:nvSpPr>
          <p:spPr>
            <a:xfrm>
              <a:off x="-484004" y="4866726"/>
              <a:ext cx="1485490" cy="34226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200" dirty="0">
                  <a:solidFill>
                    <a:schemeClr val="accent1"/>
                  </a:solidFill>
                </a:rPr>
                <a:t>Icke </a:t>
              </a:r>
              <a:r>
                <a:rPr lang="da-DK" sz="1200" dirty="0" err="1">
                  <a:solidFill>
                    <a:schemeClr val="accent1"/>
                  </a:solidFill>
                </a:rPr>
                <a:t>jobbredo</a:t>
              </a:r>
              <a:endParaRPr lang="da-DK" sz="1200" dirty="0">
                <a:solidFill>
                  <a:schemeClr val="accent1"/>
                </a:solidFill>
              </a:endParaRPr>
            </a:p>
          </p:txBody>
        </p:sp>
        <p:sp>
          <p:nvSpPr>
            <p:cNvPr id="9" name="Tekstfelt 8"/>
            <p:cNvSpPr txBox="1"/>
            <p:nvPr/>
          </p:nvSpPr>
          <p:spPr>
            <a:xfrm>
              <a:off x="2854106" y="2735263"/>
              <a:ext cx="1282463" cy="34226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200" dirty="0" err="1">
                  <a:solidFill>
                    <a:schemeClr val="accent1"/>
                  </a:solidFill>
                </a:rPr>
                <a:t>Jobbredo</a:t>
              </a:r>
              <a:endParaRPr lang="da-DK" sz="12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1" name="Pladsholder til indhold 5"/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80" y="2995015"/>
            <a:ext cx="2432576" cy="2432576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215" y="3458301"/>
            <a:ext cx="4272026" cy="2119778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>
            <a:off x="5587180" y="2330366"/>
            <a:ext cx="313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chemeClr val="accent1"/>
                </a:solidFill>
              </a:rPr>
              <a:t>Samordnade</a:t>
            </a:r>
            <a:r>
              <a:rPr lang="da-DK" dirty="0">
                <a:solidFill>
                  <a:schemeClr val="accent1"/>
                </a:solidFill>
              </a:rPr>
              <a:t> </a:t>
            </a:r>
            <a:r>
              <a:rPr lang="da-DK" dirty="0" err="1">
                <a:solidFill>
                  <a:schemeClr val="accent1"/>
                </a:solidFill>
              </a:rPr>
              <a:t>insatser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1505178" y="5427591"/>
            <a:ext cx="66566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25" dirty="0"/>
              <a:t>Helbreds-indsats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2695752" y="4561969"/>
            <a:ext cx="96894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25" dirty="0"/>
              <a:t>Socialindsats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3320940" y="3929586"/>
            <a:ext cx="14147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25" dirty="0"/>
              <a:t>Jobindsats</a:t>
            </a:r>
          </a:p>
        </p:txBody>
      </p:sp>
    </p:spTree>
    <p:extLst>
      <p:ext uri="{BB962C8B-B14F-4D97-AF65-F5344CB8AC3E}">
        <p14:creationId xmlns:p14="http://schemas.microsoft.com/office/powerpoint/2010/main" val="1487669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err="1"/>
              <a:t>Invandrare</a:t>
            </a:r>
            <a:r>
              <a:rPr lang="da-DK" dirty="0"/>
              <a:t> – </a:t>
            </a:r>
            <a:r>
              <a:rPr lang="da-DK" dirty="0" err="1"/>
              <a:t>utomeuropeiskt</a:t>
            </a:r>
            <a:r>
              <a:rPr lang="da-DK" dirty="0"/>
              <a:t> </a:t>
            </a:r>
            <a:r>
              <a:rPr lang="da-DK" dirty="0" err="1"/>
              <a:t>födda</a:t>
            </a:r>
            <a:r>
              <a:rPr lang="da-DK" dirty="0"/>
              <a:t> (16% av </a:t>
            </a:r>
            <a:r>
              <a:rPr lang="da-DK" dirty="0" err="1"/>
              <a:t>deltagarna</a:t>
            </a:r>
            <a:r>
              <a:rPr lang="da-DK" dirty="0"/>
              <a:t> i BIP)</a:t>
            </a:r>
          </a:p>
        </p:txBody>
      </p:sp>
      <p:pic>
        <p:nvPicPr>
          <p:cNvPr id="5" name="Pladsholder til billed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 b="2722"/>
          <a:stretch>
            <a:fillRect/>
          </a:stretch>
        </p:blipFill>
        <p:spPr/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9838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6605" y="1018902"/>
            <a:ext cx="8575590" cy="645141"/>
          </a:xfrm>
        </p:spPr>
        <p:txBody>
          <a:bodyPr>
            <a:normAutofit/>
          </a:bodyPr>
          <a:lstStyle/>
          <a:p>
            <a:r>
              <a:rPr lang="da-DK" sz="2800" dirty="0" err="1"/>
              <a:t>invandrare</a:t>
            </a:r>
            <a:r>
              <a:rPr lang="da-DK" sz="2800" dirty="0"/>
              <a:t> kontra </a:t>
            </a:r>
            <a:r>
              <a:rPr lang="da-DK" sz="2800" dirty="0" err="1"/>
              <a:t>danska</a:t>
            </a:r>
            <a:endParaRPr lang="da-DK" sz="2800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351867"/>
              </p:ext>
            </p:extLst>
          </p:nvPr>
        </p:nvGraphicFramePr>
        <p:xfrm>
          <a:off x="329514" y="1664043"/>
          <a:ext cx="8493210" cy="505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8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Utomeuropeiskt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födda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Dansk/vestlig</a:t>
                      </a:r>
                    </a:p>
                    <a:p>
                      <a:r>
                        <a:rPr lang="da-DK" dirty="0" err="1"/>
                        <a:t>födda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Är</a:t>
                      </a:r>
                      <a:r>
                        <a:rPr lang="da-DK" baseline="0" dirty="0"/>
                        <a:t> </a:t>
                      </a:r>
                      <a:r>
                        <a:rPr lang="da-DK" baseline="0" dirty="0" err="1"/>
                        <a:t>g</a:t>
                      </a:r>
                      <a:r>
                        <a:rPr lang="da-DK" dirty="0" err="1"/>
                        <a:t>ifta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Har</a:t>
                      </a:r>
                      <a:r>
                        <a:rPr lang="da-DK" baseline="0" dirty="0"/>
                        <a:t> barn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Utan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utbildning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69%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Yrkesutbildning (</a:t>
                      </a:r>
                      <a:r>
                        <a:rPr lang="da-DK" dirty="0" err="1"/>
                        <a:t>t.ex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murare</a:t>
                      </a:r>
                      <a:r>
                        <a:rPr lang="da-DK" dirty="0"/>
                        <a:t>, </a:t>
                      </a:r>
                      <a:r>
                        <a:rPr lang="da-DK" dirty="0" err="1"/>
                        <a:t>frisör</a:t>
                      </a:r>
                      <a:r>
                        <a:rPr lang="da-DK" dirty="0"/>
                        <a:t>, </a:t>
                      </a:r>
                      <a:r>
                        <a:rPr lang="da-DK" dirty="0" err="1"/>
                        <a:t>kock</a:t>
                      </a:r>
                      <a:r>
                        <a:rPr lang="da-DK" dirty="0"/>
                        <a:t>, </a:t>
                      </a:r>
                      <a:r>
                        <a:rPr lang="da-DK" dirty="0" err="1"/>
                        <a:t>snickare</a:t>
                      </a:r>
                      <a:r>
                        <a:rPr lang="da-DK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Andel tid i </a:t>
                      </a:r>
                      <a:r>
                        <a:rPr lang="da-DK" dirty="0" err="1"/>
                        <a:t>jobb</a:t>
                      </a:r>
                      <a:r>
                        <a:rPr lang="da-DK" dirty="0"/>
                        <a:t> under de </a:t>
                      </a:r>
                      <a:r>
                        <a:rPr lang="da-DK" dirty="0" err="1"/>
                        <a:t>senaste</a:t>
                      </a:r>
                      <a:r>
                        <a:rPr lang="da-DK" dirty="0"/>
                        <a:t> 5 åren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r>
                        <a:rPr lang="da-DK" dirty="0"/>
                        <a:t>Psykiatrisk </a:t>
                      </a:r>
                      <a:r>
                        <a:rPr lang="da-DK" dirty="0" err="1"/>
                        <a:t>diagnos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15%</a:t>
                      </a:r>
                    </a:p>
                    <a:p>
                      <a:pPr algn="r"/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29%</a:t>
                      </a:r>
                    </a:p>
                    <a:p>
                      <a:pPr algn="r"/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Missbruksproblematik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Användning av antipsykotisk medicin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Antidepressiva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768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6963" y="994189"/>
            <a:ext cx="6967220" cy="1238568"/>
          </a:xfrm>
        </p:spPr>
        <p:txBody>
          <a:bodyPr/>
          <a:lstStyle/>
          <a:p>
            <a:r>
              <a:rPr lang="da-DK" dirty="0" err="1"/>
              <a:t>jobbsökning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6" name="Chart 15"/>
          <p:cNvGraphicFramePr>
            <a:graphicFrameLocks noGrp="1"/>
          </p:cNvGraphicFramePr>
          <p:nvPr>
            <p:ph idx="1"/>
          </p:nvPr>
        </p:nvGraphicFramePr>
        <p:xfrm>
          <a:off x="716693" y="1985319"/>
          <a:ext cx="7685559" cy="4356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ktangel 6"/>
          <p:cNvSpPr/>
          <p:nvPr/>
        </p:nvSpPr>
        <p:spPr>
          <a:xfrm>
            <a:off x="4933804" y="3125529"/>
            <a:ext cx="3130379" cy="207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/>
              <a:t>Män är i allmänhet mer arbetssökande än kvinnor.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/>
              <a:t>Utomeuropeiskt födda kvinnor är mer arbetssökande än danska kvinnor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/>
              <a:t>Utomeuropeiskt födda män och kvinnor använder nätverk som en sökkanal i något större utsträckning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54762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Success rates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6" name="Chart 7"/>
          <p:cNvGraphicFramePr>
            <a:graphicFrameLocks noGrp="1"/>
          </p:cNvGraphicFramePr>
          <p:nvPr>
            <p:ph idx="1"/>
          </p:nvPr>
        </p:nvGraphicFramePr>
        <p:xfrm>
          <a:off x="1096963" y="2735263"/>
          <a:ext cx="6967537" cy="357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Lige pilforbindelse 6"/>
          <p:cNvCxnSpPr/>
          <p:nvPr/>
        </p:nvCxnSpPr>
        <p:spPr>
          <a:xfrm flipV="1">
            <a:off x="2086377" y="3850783"/>
            <a:ext cx="1120462" cy="48939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pilforbindelse 7"/>
          <p:cNvCxnSpPr/>
          <p:nvPr/>
        </p:nvCxnSpPr>
        <p:spPr>
          <a:xfrm flipV="1">
            <a:off x="5432738" y="3341055"/>
            <a:ext cx="1120462" cy="48939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ktangel 2">
            <a:extLst>
              <a:ext uri="{FF2B5EF4-FFF2-40B4-BE49-F238E27FC236}">
                <a16:creationId xmlns:a16="http://schemas.microsoft.com/office/drawing/2014/main" id="{F6CBC413-1C0F-4F63-BAB9-A942086D4C7A}"/>
              </a:ext>
            </a:extLst>
          </p:cNvPr>
          <p:cNvSpPr/>
          <p:nvPr/>
        </p:nvSpPr>
        <p:spPr>
          <a:xfrm>
            <a:off x="1450109" y="5671127"/>
            <a:ext cx="1487055" cy="277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 err="1">
                <a:solidFill>
                  <a:schemeClr val="bg1"/>
                </a:solidFill>
              </a:rPr>
              <a:t>Utomeuropeiskt</a:t>
            </a:r>
            <a:r>
              <a:rPr lang="da-DK" sz="1000" dirty="0">
                <a:solidFill>
                  <a:schemeClr val="bg1"/>
                </a:solidFill>
              </a:rPr>
              <a:t> </a:t>
            </a:r>
            <a:r>
              <a:rPr lang="da-DK" sz="1000" dirty="0" err="1">
                <a:solidFill>
                  <a:schemeClr val="bg1"/>
                </a:solidFill>
              </a:rPr>
              <a:t>födda</a:t>
            </a:r>
            <a:r>
              <a:rPr lang="da-DK" sz="1000" dirty="0">
                <a:solidFill>
                  <a:schemeClr val="bg1"/>
                </a:solidFill>
              </a:rPr>
              <a:t> </a:t>
            </a:r>
            <a:r>
              <a:rPr lang="da-DK" sz="1000" dirty="0" err="1">
                <a:solidFill>
                  <a:schemeClr val="bg1"/>
                </a:solidFill>
              </a:rPr>
              <a:t>kvinnor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31F0AD-B815-4315-9A98-419AE756C02F}"/>
              </a:ext>
            </a:extLst>
          </p:cNvPr>
          <p:cNvSpPr/>
          <p:nvPr/>
        </p:nvSpPr>
        <p:spPr>
          <a:xfrm>
            <a:off x="4757304" y="5671127"/>
            <a:ext cx="1487055" cy="277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 err="1">
                <a:solidFill>
                  <a:schemeClr val="bg1"/>
                </a:solidFill>
              </a:rPr>
              <a:t>Utomeuropeiskt</a:t>
            </a:r>
            <a:r>
              <a:rPr lang="da-DK" sz="1000" dirty="0">
                <a:solidFill>
                  <a:schemeClr val="bg1"/>
                </a:solidFill>
              </a:rPr>
              <a:t> </a:t>
            </a:r>
            <a:r>
              <a:rPr lang="da-DK" sz="1000" dirty="0" err="1">
                <a:solidFill>
                  <a:schemeClr val="bg1"/>
                </a:solidFill>
              </a:rPr>
              <a:t>födda</a:t>
            </a:r>
            <a:r>
              <a:rPr lang="da-DK" sz="1000" dirty="0">
                <a:solidFill>
                  <a:schemeClr val="bg1"/>
                </a:solidFill>
              </a:rPr>
              <a:t> </a:t>
            </a:r>
            <a:r>
              <a:rPr lang="da-DK" sz="1000" dirty="0" err="1">
                <a:solidFill>
                  <a:schemeClr val="bg1"/>
                </a:solidFill>
              </a:rPr>
              <a:t>män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F397D36-B6DC-4397-B6AD-4E35EDD4E2C1}"/>
              </a:ext>
            </a:extLst>
          </p:cNvPr>
          <p:cNvSpPr/>
          <p:nvPr/>
        </p:nvSpPr>
        <p:spPr>
          <a:xfrm>
            <a:off x="6425044" y="5671125"/>
            <a:ext cx="1487055" cy="277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solidFill>
                  <a:schemeClr val="bg1"/>
                </a:solidFill>
              </a:rPr>
              <a:t>Dansk </a:t>
            </a:r>
            <a:r>
              <a:rPr lang="da-DK" sz="1000" dirty="0" err="1">
                <a:solidFill>
                  <a:schemeClr val="bg1"/>
                </a:solidFill>
              </a:rPr>
              <a:t>födda</a:t>
            </a:r>
            <a:r>
              <a:rPr lang="da-DK" sz="1000" dirty="0">
                <a:solidFill>
                  <a:schemeClr val="bg1"/>
                </a:solidFill>
              </a:rPr>
              <a:t> </a:t>
            </a:r>
            <a:r>
              <a:rPr lang="da-DK" sz="1000" dirty="0" err="1">
                <a:solidFill>
                  <a:schemeClr val="bg1"/>
                </a:solidFill>
              </a:rPr>
              <a:t>män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CFD02F3-765E-4457-AC02-D9CF732FD972}"/>
              </a:ext>
            </a:extLst>
          </p:cNvPr>
          <p:cNvSpPr/>
          <p:nvPr/>
        </p:nvSpPr>
        <p:spPr>
          <a:xfrm>
            <a:off x="3117849" y="5671126"/>
            <a:ext cx="1487055" cy="277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solidFill>
                  <a:schemeClr val="bg1"/>
                </a:solidFill>
              </a:rPr>
              <a:t>Dansk </a:t>
            </a:r>
            <a:r>
              <a:rPr lang="da-DK" sz="1000" dirty="0" err="1">
                <a:solidFill>
                  <a:schemeClr val="bg1"/>
                </a:solidFill>
              </a:rPr>
              <a:t>födda</a:t>
            </a:r>
            <a:r>
              <a:rPr lang="da-DK" sz="1000" dirty="0">
                <a:solidFill>
                  <a:schemeClr val="bg1"/>
                </a:solidFill>
              </a:rPr>
              <a:t> </a:t>
            </a:r>
            <a:r>
              <a:rPr lang="da-DK" sz="1000" dirty="0" err="1">
                <a:solidFill>
                  <a:schemeClr val="bg1"/>
                </a:solidFill>
              </a:rPr>
              <a:t>kvinnor</a:t>
            </a:r>
            <a:endParaRPr lang="da-D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6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Aktiv </a:t>
            </a:r>
            <a:r>
              <a:rPr lang="da-DK" dirty="0" err="1"/>
              <a:t>insats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8" name="Chart 9"/>
          <p:cNvGraphicFramePr>
            <a:graphicFrameLocks noGrp="1"/>
          </p:cNvGraphicFramePr>
          <p:nvPr>
            <p:ph idx="1"/>
          </p:nvPr>
        </p:nvGraphicFramePr>
        <p:xfrm>
          <a:off x="790834" y="1334529"/>
          <a:ext cx="7545858" cy="4662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llipse 1"/>
          <p:cNvSpPr/>
          <p:nvPr/>
        </p:nvSpPr>
        <p:spPr>
          <a:xfrm>
            <a:off x="1455313" y="1828800"/>
            <a:ext cx="1300766" cy="19575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6364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551" y="1101281"/>
            <a:ext cx="8077815" cy="1238568"/>
          </a:xfrm>
        </p:spPr>
        <p:txBody>
          <a:bodyPr>
            <a:normAutofit/>
          </a:bodyPr>
          <a:lstStyle/>
          <a:p>
            <a:r>
              <a:rPr lang="da-DK" sz="3600" dirty="0"/>
              <a:t>BIP-indikatorer</a:t>
            </a:r>
            <a:br>
              <a:rPr lang="da-DK" sz="3600" dirty="0"/>
            </a:br>
            <a:r>
              <a:rPr lang="da-DK" sz="3600" dirty="0" err="1"/>
              <a:t>Deltagarens</a:t>
            </a:r>
            <a:r>
              <a:rPr lang="da-DK" sz="3600" dirty="0"/>
              <a:t> </a:t>
            </a:r>
            <a:r>
              <a:rPr lang="da-DK" sz="3600" dirty="0" err="1"/>
              <a:t>bedömning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Utomeuropeiskt födda har </a:t>
            </a:r>
            <a:r>
              <a:rPr lang="sv-SE" b="1" dirty="0"/>
              <a:t>högre </a:t>
            </a:r>
            <a:r>
              <a:rPr lang="sv-SE" b="1" dirty="0" err="1"/>
              <a:t>självbedömning</a:t>
            </a:r>
            <a:r>
              <a:rPr lang="sv-SE" dirty="0"/>
              <a:t> (än danska) av:</a:t>
            </a:r>
          </a:p>
          <a:p>
            <a:pPr marL="1105200" lvl="1" indent="-457200"/>
            <a:r>
              <a:rPr lang="sv-SE" dirty="0"/>
              <a:t>egen hälsa, förmågan att skapa kontakt, hantering av vardagen och tron ​​på att kunna göra ett jobb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b="1" dirty="0"/>
              <a:t>Lägre </a:t>
            </a:r>
            <a:r>
              <a:rPr lang="sv-SE" b="1" dirty="0" err="1"/>
              <a:t>självbedömning</a:t>
            </a:r>
            <a:r>
              <a:rPr lang="sv-SE" dirty="0"/>
              <a:t> i relation till:</a:t>
            </a:r>
          </a:p>
          <a:p>
            <a:pPr marL="1105200" lvl="1" indent="-457200"/>
            <a:r>
              <a:rPr lang="sv-SE" dirty="0"/>
              <a:t>idén om arbete, kunskap om möjligheter på arbetsmarknaden, att ha ett stödjande nätverk och bedömning av att ha rätt kompetens</a:t>
            </a:r>
          </a:p>
          <a:p>
            <a:endParaRPr lang="sv-SE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977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AAD6DD6-BA01-D762-C1D9-EB661F1FC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83" y="457200"/>
            <a:ext cx="5920033" cy="1193607"/>
          </a:xfrm>
          <a:prstGeom prst="rect">
            <a:avLst/>
          </a:prstGeom>
        </p:spPr>
      </p:pic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C22BD919-6BB1-B2DE-601D-FF26C2A59C2A}"/>
              </a:ext>
            </a:extLst>
          </p:cNvPr>
          <p:cNvSpPr txBox="1">
            <a:spLocks/>
          </p:cNvSpPr>
          <p:nvPr/>
        </p:nvSpPr>
        <p:spPr>
          <a:xfrm>
            <a:off x="782426" y="1650807"/>
            <a:ext cx="7937940" cy="4749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480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◦"/>
              <a:defRPr sz="2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982663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HiraKakuInterface-W3" charset="-128"/>
              <a:buChar char="・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165225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.AppleSystemUIFont" charset="-120"/>
              <a:buChar char="∙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800" dirty="0">
              <a:solidFill>
                <a:srgbClr val="000000"/>
              </a:solidFill>
              <a:latin typeface="Raleway" pitchFamily="2" charset="0"/>
            </a:endParaRPr>
          </a:p>
          <a:p>
            <a:r>
              <a:rPr lang="sv-SE" sz="1800" b="1" dirty="0" err="1">
                <a:solidFill>
                  <a:srgbClr val="65873E"/>
                </a:solidFill>
                <a:latin typeface="Raleway" pitchFamily="2" charset="0"/>
              </a:rPr>
              <a:t>Væksthuset</a:t>
            </a:r>
            <a:r>
              <a:rPr lang="sv-SE" sz="1800" b="1" dirty="0">
                <a:solidFill>
                  <a:srgbClr val="65873E"/>
                </a:solidFill>
                <a:latin typeface="Raleway" pitchFamily="2" charset="0"/>
              </a:rPr>
              <a:t> </a:t>
            </a:r>
            <a:r>
              <a:rPr lang="sv-SE" sz="1800" dirty="0">
                <a:solidFill>
                  <a:srgbClr val="65873E"/>
                </a:solidFill>
                <a:latin typeface="Raleway" pitchFamily="2" charset="0"/>
              </a:rPr>
              <a:t>– en icke vinstdrivande stiftelse och en fristående aktör som bedriver verksamhet för arbetssökande som ”har andra utmaningar än arbetslöshet” med syfte att hjälpa dem i jobb och utbildning. Verksamheten genomförs på uppdrag av Jobcentren i ett antal kommuner i Danmark. </a:t>
            </a:r>
          </a:p>
          <a:p>
            <a:endParaRPr lang="da-DK" sz="1800" dirty="0">
              <a:solidFill>
                <a:srgbClr val="000000"/>
              </a:solidFill>
              <a:latin typeface="Raleway" pitchFamily="2" charset="0"/>
            </a:endParaRPr>
          </a:p>
          <a:p>
            <a:r>
              <a:rPr lang="sv-SE" sz="1800" b="1" dirty="0" err="1">
                <a:solidFill>
                  <a:schemeClr val="accent2">
                    <a:lumMod val="75000"/>
                  </a:schemeClr>
                </a:solidFill>
                <a:latin typeface="Raleway" pitchFamily="2" charset="0"/>
              </a:rPr>
              <a:t>Væksthusets</a:t>
            </a:r>
            <a:r>
              <a:rPr lang="sv-SE" sz="1800" b="1" dirty="0">
                <a:solidFill>
                  <a:schemeClr val="accent2">
                    <a:lumMod val="75000"/>
                  </a:schemeClr>
                </a:solidFill>
                <a:latin typeface="Raleway" pitchFamily="2" charset="0"/>
              </a:rPr>
              <a:t> Forskningscenter </a:t>
            </a:r>
            <a:r>
              <a:rPr lang="sv-SE" sz="1800" dirty="0">
                <a:solidFill>
                  <a:schemeClr val="accent2">
                    <a:lumMod val="75000"/>
                  </a:schemeClr>
                </a:solidFill>
                <a:latin typeface="Raleway" pitchFamily="2" charset="0"/>
              </a:rPr>
              <a:t>– vinsten från verksamheten återinvesteras i forskning med syfte att utveckla praktiken inom arbetsmarknadsområdet. </a:t>
            </a:r>
          </a:p>
          <a:p>
            <a:endParaRPr lang="da-DK" sz="1800" dirty="0">
              <a:solidFill>
                <a:srgbClr val="000000"/>
              </a:solidFill>
              <a:latin typeface="Raleway" pitchFamily="2" charset="0"/>
            </a:endParaRPr>
          </a:p>
          <a:p>
            <a:r>
              <a:rPr lang="sv-SE" sz="1800" b="1" dirty="0" err="1">
                <a:solidFill>
                  <a:schemeClr val="accent6"/>
                </a:solidFill>
                <a:latin typeface="Raleway" pitchFamily="2" charset="0"/>
              </a:rPr>
              <a:t>Væksthusets</a:t>
            </a:r>
            <a:r>
              <a:rPr lang="sv-SE" sz="1800" b="1" dirty="0">
                <a:solidFill>
                  <a:schemeClr val="accent6"/>
                </a:solidFill>
                <a:latin typeface="Raleway" pitchFamily="2" charset="0"/>
              </a:rPr>
              <a:t> Kompetencecenter </a:t>
            </a:r>
            <a:r>
              <a:rPr lang="sv-SE" sz="1800" dirty="0">
                <a:solidFill>
                  <a:schemeClr val="accent6"/>
                </a:solidFill>
                <a:latin typeface="Raleway" pitchFamily="2" charset="0"/>
              </a:rPr>
              <a:t>– utvecklar professionell kunskap inom arbetsmarknadsområdet genom kompetensutveckling. </a:t>
            </a:r>
          </a:p>
          <a:p>
            <a:endParaRPr lang="sv-SE" sz="1800" dirty="0">
              <a:solidFill>
                <a:srgbClr val="000000"/>
              </a:solidFill>
              <a:latin typeface="Raleway" pitchFamily="2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1769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273" y="1193482"/>
            <a:ext cx="8130093" cy="1238568"/>
          </a:xfrm>
        </p:spPr>
        <p:txBody>
          <a:bodyPr>
            <a:normAutofit/>
          </a:bodyPr>
          <a:lstStyle/>
          <a:p>
            <a:r>
              <a:rPr lang="da-DK" sz="3600" dirty="0"/>
              <a:t>BIP-indikatorer</a:t>
            </a:r>
            <a:br>
              <a:rPr lang="da-DK" sz="3600" dirty="0"/>
            </a:br>
            <a:r>
              <a:rPr lang="da-DK" sz="3600" dirty="0" err="1"/>
              <a:t>Handläggarens</a:t>
            </a:r>
            <a:r>
              <a:rPr lang="da-DK" sz="3600" dirty="0"/>
              <a:t> </a:t>
            </a:r>
            <a:r>
              <a:rPr lang="da-DK" sz="3600" dirty="0" err="1"/>
              <a:t>bedömning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Handläggare betygsätter </a:t>
            </a:r>
            <a:r>
              <a:rPr lang="sv-SE" dirty="0" err="1"/>
              <a:t>utomeoropeiskt</a:t>
            </a:r>
            <a:r>
              <a:rPr lang="sv-SE" dirty="0"/>
              <a:t> födda </a:t>
            </a:r>
            <a:r>
              <a:rPr lang="sv-SE" b="1" dirty="0"/>
              <a:t>högre</a:t>
            </a:r>
            <a:r>
              <a:rPr lang="sv-SE" dirty="0"/>
              <a:t> på skalan när det gäller:</a:t>
            </a:r>
          </a:p>
          <a:p>
            <a:pPr marL="1105200" lvl="1" indent="-457200"/>
            <a:r>
              <a:rPr lang="sv-SE" dirty="0"/>
              <a:t>hantering av vardagen och hälsa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Men </a:t>
            </a:r>
            <a:r>
              <a:rPr lang="sv-SE" b="1" dirty="0"/>
              <a:t>lägre</a:t>
            </a:r>
            <a:r>
              <a:rPr lang="sv-SE" dirty="0"/>
              <a:t> i förhållande till:</a:t>
            </a:r>
          </a:p>
          <a:p>
            <a:pPr marL="1105200" lvl="1" indent="-457200"/>
            <a:r>
              <a:rPr lang="sv-SE" dirty="0"/>
              <a:t>handläggarens tro på att individen får ett jobb, nätverk, instruktionsförståelse, berätta om sig själva, målmedvetenhet och realism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9571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9142" y="1144428"/>
            <a:ext cx="6967220" cy="928926"/>
          </a:xfrm>
        </p:spPr>
        <p:txBody>
          <a:bodyPr/>
          <a:lstStyle/>
          <a:p>
            <a:pPr algn="ctr"/>
            <a:r>
              <a:rPr lang="da-DK" dirty="0" err="1"/>
              <a:t>huvudresultat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76001" y="2398728"/>
            <a:ext cx="2493297" cy="3190067"/>
          </a:xfrm>
        </p:spPr>
        <p:txBody>
          <a:bodyPr>
            <a:normAutofit/>
          </a:bodyPr>
          <a:lstStyle/>
          <a:p>
            <a:r>
              <a:rPr lang="da-DK" sz="2000" b="1" dirty="0"/>
              <a:t>På </a:t>
            </a:r>
            <a:r>
              <a:rPr lang="da-DK" sz="2000" b="1" dirty="0" err="1"/>
              <a:t>ena</a:t>
            </a:r>
            <a:r>
              <a:rPr lang="da-DK" sz="2000" b="1" dirty="0"/>
              <a:t> </a:t>
            </a:r>
            <a:r>
              <a:rPr lang="da-DK" sz="2000" b="1" dirty="0" err="1"/>
              <a:t>sidan</a:t>
            </a:r>
            <a:r>
              <a:rPr lang="da-DK" sz="2000" b="1" dirty="0"/>
              <a:t>:</a:t>
            </a:r>
          </a:p>
          <a:p>
            <a:r>
              <a:rPr lang="sv-SE" sz="2000" dirty="0"/>
              <a:t>Bättre mental hälsa, färre diagnoser, färre </a:t>
            </a:r>
            <a:r>
              <a:rPr lang="sv-SE" sz="2000" dirty="0" err="1"/>
              <a:t>misbruksproblem</a:t>
            </a:r>
            <a:r>
              <a:rPr lang="sv-SE" sz="2000" dirty="0"/>
              <a:t>, solid familjebakgrund, bättre hantering av vardagen</a:t>
            </a:r>
            <a:endParaRPr lang="da-DK" sz="20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err="1"/>
              <a:t>iNDVANDRARGRUPPEN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7452359" y="1144428"/>
            <a:ext cx="1268007" cy="380763"/>
          </a:xfrm>
        </p:spPr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6136206" y="2414550"/>
            <a:ext cx="2831295" cy="31900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480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◦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982663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HiraKakuInterface-W3" charset="-128"/>
              <a:buChar char="・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165225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.AppleSystemUIFont" charset="-120"/>
              <a:buChar char="∙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På </a:t>
            </a:r>
            <a:r>
              <a:rPr lang="da-DK" sz="2000" b="1" dirty="0" err="1"/>
              <a:t>andra</a:t>
            </a:r>
            <a:r>
              <a:rPr lang="da-DK" sz="2000" b="1" dirty="0"/>
              <a:t> </a:t>
            </a:r>
            <a:r>
              <a:rPr lang="da-DK" sz="2000" b="1" dirty="0" err="1"/>
              <a:t>sidan</a:t>
            </a:r>
            <a:r>
              <a:rPr lang="da-DK" sz="2000" b="1" dirty="0"/>
              <a:t>:</a:t>
            </a:r>
          </a:p>
          <a:p>
            <a:r>
              <a:rPr lang="sv-SE" sz="2000" dirty="0"/>
              <a:t>Sämre arbetsmarknads-anknytning, mindre erfarenhet och kunskap om den danska arbetsmarknaden. Lägre utbildningsbakgrund</a:t>
            </a:r>
            <a:endParaRPr lang="da-DK" sz="2000" dirty="0"/>
          </a:p>
        </p:txBody>
      </p:sp>
      <p:sp>
        <p:nvSpPr>
          <p:cNvPr id="8" name="Rektangel 7"/>
          <p:cNvSpPr/>
          <p:nvPr/>
        </p:nvSpPr>
        <p:spPr>
          <a:xfrm>
            <a:off x="3290923" y="2537485"/>
            <a:ext cx="2623658" cy="2944195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Kommer inte att erbjudas jobborienterade insatser i samma utsträckning. </a:t>
            </a:r>
          </a:p>
          <a:p>
            <a:pPr algn="ctr"/>
            <a:endParaRPr lang="sv-SE" sz="1600" dirty="0"/>
          </a:p>
          <a:p>
            <a:pPr algn="ctr"/>
            <a:r>
              <a:rPr lang="sv-SE" sz="1600" dirty="0"/>
              <a:t>Handläggaren tror inte i samma utsträckning på utomeuropeiskt föddas jobbmöjligheter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58161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4273" y="675504"/>
            <a:ext cx="7521261" cy="1721708"/>
          </a:xfrm>
        </p:spPr>
        <p:txBody>
          <a:bodyPr/>
          <a:lstStyle/>
          <a:p>
            <a:r>
              <a:rPr lang="da-DK" dirty="0" err="1"/>
              <a:t>Handläggare</a:t>
            </a:r>
            <a:br>
              <a:rPr lang="da-DK" dirty="0"/>
            </a:br>
            <a:r>
              <a:rPr lang="da-DK" dirty="0" err="1">
                <a:solidFill>
                  <a:schemeClr val="accent4"/>
                </a:solidFill>
              </a:rPr>
              <a:t>effeKt</a:t>
            </a:r>
            <a:endParaRPr lang="da-DK" dirty="0">
              <a:solidFill>
                <a:schemeClr val="accent4"/>
              </a:solidFill>
            </a:endParaRPr>
          </a:p>
        </p:txBody>
      </p:sp>
      <p:pic>
        <p:nvPicPr>
          <p:cNvPr id="3" name="Pladsholder til indho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3" y="2334883"/>
            <a:ext cx="7589451" cy="370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2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180667"/>
            <a:ext cx="8228636" cy="902657"/>
          </a:xfrm>
        </p:spPr>
        <p:txBody>
          <a:bodyPr>
            <a:normAutofit fontScale="90000"/>
          </a:bodyPr>
          <a:lstStyle/>
          <a:p>
            <a:r>
              <a:rPr lang="da-DK" dirty="0"/>
              <a:t>Handläggares tro på deltagarens jobbchanser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Bip-resultater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9" name="Pladsholder til indhold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208683"/>
              </p:ext>
            </p:extLst>
          </p:nvPr>
        </p:nvGraphicFramePr>
        <p:xfrm>
          <a:off x="5038880" y="2300215"/>
          <a:ext cx="401605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8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Tro på 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Pct. i job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Nej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Tvivlar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starkt</a:t>
                      </a:r>
                      <a:r>
                        <a:rPr lang="da-DK" dirty="0"/>
                        <a:t> på 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Det </a:t>
                      </a:r>
                      <a:r>
                        <a:rPr lang="da-DK" dirty="0" err="1"/>
                        <a:t>varierar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4,9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Bra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chanser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10,4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26,8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5FE37142-7139-8515-85B3-79BAA3B813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246565"/>
              </p:ext>
            </p:extLst>
          </p:nvPr>
        </p:nvGraphicFramePr>
        <p:xfrm>
          <a:off x="377474" y="2967925"/>
          <a:ext cx="4748360" cy="2941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12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9" y="3704957"/>
            <a:ext cx="6967537" cy="2653651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err="1"/>
              <a:t>Handläggarens</a:t>
            </a:r>
            <a:r>
              <a:rPr lang="da-DK" dirty="0"/>
              <a:t> </a:t>
            </a:r>
            <a:r>
              <a:rPr lang="da-DK" dirty="0" err="1"/>
              <a:t>jobbfokusering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376848" cy="507684"/>
          </a:xfrm>
        </p:spPr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4741690-E3D2-33E9-8992-D76CC0D7F577}"/>
              </a:ext>
            </a:extLst>
          </p:cNvPr>
          <p:cNvSpPr txBox="1"/>
          <p:nvPr/>
        </p:nvSpPr>
        <p:spPr>
          <a:xfrm>
            <a:off x="4379356" y="6106080"/>
            <a:ext cx="1910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chemeClr val="accent1"/>
                </a:solidFill>
              </a:rPr>
              <a:t>Handläggare</a:t>
            </a:r>
            <a:endParaRPr lang="da-DK" b="1" dirty="0">
              <a:solidFill>
                <a:schemeClr val="accent1"/>
              </a:solidFill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B9C3C23-88C3-81C1-5F81-EFC24DFA9A43}"/>
              </a:ext>
            </a:extLst>
          </p:cNvPr>
          <p:cNvSpPr txBox="1"/>
          <p:nvPr/>
        </p:nvSpPr>
        <p:spPr>
          <a:xfrm>
            <a:off x="1496955" y="3769061"/>
            <a:ext cx="34932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1600" dirty="0" err="1">
                <a:solidFill>
                  <a:schemeClr val="accent1"/>
                </a:solidFill>
              </a:rPr>
              <a:t>Genomsnittlig</a:t>
            </a:r>
            <a:r>
              <a:rPr lang="da-DK" sz="1600" dirty="0">
                <a:solidFill>
                  <a:schemeClr val="accent1"/>
                </a:solidFill>
              </a:rPr>
              <a:t> tro på </a:t>
            </a:r>
            <a:r>
              <a:rPr lang="da-DK" sz="1600" dirty="0" err="1">
                <a:solidFill>
                  <a:schemeClr val="accent1"/>
                </a:solidFill>
              </a:rPr>
              <a:t>att</a:t>
            </a:r>
            <a:r>
              <a:rPr lang="da-DK" sz="1600" dirty="0">
                <a:solidFill>
                  <a:schemeClr val="accent1"/>
                </a:solidFill>
              </a:rPr>
              <a:t> </a:t>
            </a:r>
            <a:r>
              <a:rPr lang="da-DK" sz="1600" dirty="0" err="1">
                <a:solidFill>
                  <a:schemeClr val="accent1"/>
                </a:solidFill>
              </a:rPr>
              <a:t>dessa</a:t>
            </a:r>
            <a:r>
              <a:rPr lang="da-DK" sz="1600" dirty="0">
                <a:solidFill>
                  <a:schemeClr val="accent1"/>
                </a:solidFill>
              </a:rPr>
              <a:t> </a:t>
            </a:r>
            <a:r>
              <a:rPr lang="da-DK" sz="1600" dirty="0" err="1">
                <a:solidFill>
                  <a:schemeClr val="accent1"/>
                </a:solidFill>
              </a:rPr>
              <a:t>individerna</a:t>
            </a:r>
            <a:r>
              <a:rPr lang="da-DK" sz="1600" dirty="0">
                <a:solidFill>
                  <a:schemeClr val="accent1"/>
                </a:solidFill>
              </a:rPr>
              <a:t> får </a:t>
            </a:r>
            <a:r>
              <a:rPr lang="da-DK" sz="1600" dirty="0" err="1">
                <a:solidFill>
                  <a:schemeClr val="accent1"/>
                </a:solidFill>
              </a:rPr>
              <a:t>jobb</a:t>
            </a:r>
            <a:endParaRPr lang="da-DK" sz="1600" dirty="0">
              <a:solidFill>
                <a:schemeClr val="accent1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075688B-9029-FCEF-4E4F-AD69F0DBF6D6}"/>
              </a:ext>
            </a:extLst>
          </p:cNvPr>
          <p:cNvSpPr txBox="1"/>
          <p:nvPr/>
        </p:nvSpPr>
        <p:spPr>
          <a:xfrm>
            <a:off x="5613285" y="3769061"/>
            <a:ext cx="18390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accent1"/>
                </a:solidFill>
              </a:rPr>
              <a:t>Kommer han </a:t>
            </a:r>
            <a:r>
              <a:rPr lang="da-DK" sz="1600" dirty="0" err="1">
                <a:solidFill>
                  <a:schemeClr val="accent1"/>
                </a:solidFill>
              </a:rPr>
              <a:t>att</a:t>
            </a:r>
            <a:r>
              <a:rPr lang="da-DK" sz="1600" dirty="0">
                <a:solidFill>
                  <a:schemeClr val="accent1"/>
                </a:solidFill>
              </a:rPr>
              <a:t> få </a:t>
            </a:r>
            <a:r>
              <a:rPr lang="da-DK" sz="1600" dirty="0" err="1">
                <a:solidFill>
                  <a:schemeClr val="accent1"/>
                </a:solidFill>
              </a:rPr>
              <a:t>ett</a:t>
            </a:r>
            <a:r>
              <a:rPr lang="da-DK" sz="1600" dirty="0">
                <a:solidFill>
                  <a:schemeClr val="accent1"/>
                </a:solidFill>
              </a:rPr>
              <a:t> </a:t>
            </a:r>
            <a:r>
              <a:rPr lang="da-DK" sz="1600" dirty="0" err="1">
                <a:solidFill>
                  <a:schemeClr val="accent1"/>
                </a:solidFill>
              </a:rPr>
              <a:t>jobb</a:t>
            </a:r>
            <a:r>
              <a:rPr lang="da-DK" sz="16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56A9B84-E4A3-EB5B-2E55-D0B24DFC7665}"/>
              </a:ext>
            </a:extLst>
          </p:cNvPr>
          <p:cNvSpPr txBox="1"/>
          <p:nvPr/>
        </p:nvSpPr>
        <p:spPr>
          <a:xfrm>
            <a:off x="4059767" y="2308165"/>
            <a:ext cx="19836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2"/>
                </a:solidFill>
              </a:rPr>
              <a:t>Påverkar det bedömningen av deltagaren? Och dennes jobbsökning och jobbmöjlighet?</a:t>
            </a:r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74B732F9-E2D8-1D9E-9E8E-33CBBFD3B31E}"/>
              </a:ext>
            </a:extLst>
          </p:cNvPr>
          <p:cNvCxnSpPr/>
          <p:nvPr/>
        </p:nvCxnSpPr>
        <p:spPr>
          <a:xfrm flipV="1">
            <a:off x="3053923" y="3017857"/>
            <a:ext cx="886120" cy="459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2">
            <a:extLst>
              <a:ext uri="{FF2B5EF4-FFF2-40B4-BE49-F238E27FC236}">
                <a16:creationId xmlns:a16="http://schemas.microsoft.com/office/drawing/2014/main" id="{5A950AFF-2C90-A62F-01C5-EFC7F9ED4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931" y="1221849"/>
            <a:ext cx="2932313" cy="1528624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ts val="1600"/>
              </a:lnSpc>
              <a:spcAft>
                <a:spcPts val="1200"/>
              </a:spcAft>
            </a:pPr>
            <a:r>
              <a:rPr lang="da-DK" b="1" dirty="0"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Deltagare som har en </a:t>
            </a:r>
            <a:r>
              <a:rPr lang="da-DK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handläggare som generellt tror på deltagarnes jobbmöjligheter har </a:t>
            </a:r>
            <a:r>
              <a:rPr lang="da-DK" b="1" u="sng" dirty="0"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32%</a:t>
            </a:r>
            <a:r>
              <a:rPr lang="da-DK" b="1" dirty="0"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större chans för en jobbeffekt</a:t>
            </a:r>
            <a:r>
              <a:rPr lang="da-DK" dirty="0"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77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8339" y="1161846"/>
            <a:ext cx="6967220" cy="1238568"/>
          </a:xfrm>
        </p:spPr>
        <p:txBody>
          <a:bodyPr>
            <a:normAutofit/>
          </a:bodyPr>
          <a:lstStyle/>
          <a:p>
            <a:r>
              <a:rPr lang="da-DK" sz="2800" dirty="0"/>
              <a:t>Fyra grupper handläggare </a:t>
            </a:r>
            <a:br>
              <a:rPr lang="da-DK" sz="2800" dirty="0"/>
            </a:br>
            <a:r>
              <a:rPr lang="da-DK" sz="2800" dirty="0"/>
              <a:t>- stora skillnader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381897"/>
              </p:ext>
            </p:extLst>
          </p:nvPr>
        </p:nvGraphicFramePr>
        <p:xfrm>
          <a:off x="155320" y="2957383"/>
          <a:ext cx="5718260" cy="3367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ktangel 6"/>
          <p:cNvSpPr/>
          <p:nvPr/>
        </p:nvSpPr>
        <p:spPr>
          <a:xfrm>
            <a:off x="6030097" y="2265405"/>
            <a:ext cx="2733213" cy="373746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Är det på grund av att dessa handläggare har de mest resursfulla deltagarna? </a:t>
            </a:r>
          </a:p>
          <a:p>
            <a:pPr algn="ctr"/>
            <a:endParaRPr lang="sv-SE" dirty="0"/>
          </a:p>
          <a:p>
            <a:pPr algn="ctr"/>
            <a:r>
              <a:rPr lang="sv-SE" dirty="0"/>
              <a:t>Nej, tvärtom. När vi rensar deltagarnas egenskaper ökar skillnaden med 10 procentenheter.</a:t>
            </a:r>
            <a:endParaRPr lang="da-DK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9526088-EFA8-4887-B9DC-D6F7F99F8DE8}"/>
              </a:ext>
            </a:extLst>
          </p:cNvPr>
          <p:cNvSpPr txBox="1"/>
          <p:nvPr/>
        </p:nvSpPr>
        <p:spPr>
          <a:xfrm>
            <a:off x="330901" y="6288623"/>
            <a:ext cx="6267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Får få deltagare i jobb -------------------------- ------------får flest deltagare i jobb</a:t>
            </a:r>
          </a:p>
        </p:txBody>
      </p:sp>
    </p:spTree>
    <p:extLst>
      <p:ext uri="{BB962C8B-B14F-4D97-AF65-F5344CB8AC3E}">
        <p14:creationId xmlns:p14="http://schemas.microsoft.com/office/powerpoint/2010/main" val="29028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994416"/>
            <a:ext cx="6967220" cy="1238568"/>
          </a:xfrm>
        </p:spPr>
        <p:txBody>
          <a:bodyPr>
            <a:normAutofit/>
          </a:bodyPr>
          <a:lstStyle/>
          <a:p>
            <a:r>
              <a:rPr lang="da-DK" dirty="0"/>
              <a:t>Stora potentialer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19142" y="1896364"/>
            <a:ext cx="6967220" cy="3573461"/>
          </a:xfrm>
        </p:spPr>
        <p:txBody>
          <a:bodyPr/>
          <a:lstStyle/>
          <a:p>
            <a:r>
              <a:rPr lang="sv-SE" dirty="0"/>
              <a:t>Om vi ​​hade en metod för att göra alla handläggare lika framgångsrika som de som får flest deltagare i jobb kan vi potentiellt fördubbla andelen individer som får jobb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83119"/>
              </p:ext>
            </p:extLst>
          </p:nvPr>
        </p:nvGraphicFramePr>
        <p:xfrm>
          <a:off x="1097280" y="3878047"/>
          <a:ext cx="7623086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1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1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Genomsnittlig</a:t>
                      </a:r>
                      <a:r>
                        <a:rPr lang="da-DK" baseline="0" dirty="0"/>
                        <a:t> andel i </a:t>
                      </a:r>
                      <a:r>
                        <a:rPr lang="da-DK" baseline="0" dirty="0" err="1"/>
                        <a:t>arbete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Andel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Genomsnittlig</a:t>
                      </a:r>
                      <a:r>
                        <a:rPr lang="da-DK" dirty="0"/>
                        <a:t> andel i </a:t>
                      </a:r>
                      <a:r>
                        <a:rPr lang="da-DK" dirty="0" err="1"/>
                        <a:t>arbete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14,76%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Genomsnittlig andel i arbete med framgångsrika handläggare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28,45%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Ökad</a:t>
                      </a:r>
                      <a:r>
                        <a:rPr lang="da-DK" dirty="0"/>
                        <a:t> andel i </a:t>
                      </a:r>
                      <a:r>
                        <a:rPr lang="da-DK" dirty="0" err="1"/>
                        <a:t>arbete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14,69%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78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ED714F1-1A9B-4B30-948F-A590036A0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46" y="1309960"/>
            <a:ext cx="6967220" cy="1238568"/>
          </a:xfrm>
        </p:spPr>
        <p:txBody>
          <a:bodyPr>
            <a:normAutofit/>
          </a:bodyPr>
          <a:lstStyle/>
          <a:p>
            <a:r>
              <a:rPr lang="en-US" sz="3600" dirty="0" err="1"/>
              <a:t>vad</a:t>
            </a:r>
            <a:r>
              <a:rPr lang="en-US" sz="3600" dirty="0"/>
              <a:t> </a:t>
            </a:r>
            <a:r>
              <a:rPr lang="en-US" sz="3600" dirty="0" err="1"/>
              <a:t>är</a:t>
            </a:r>
            <a:r>
              <a:rPr lang="en-US" sz="3600" dirty="0"/>
              <a:t> “</a:t>
            </a:r>
            <a:r>
              <a:rPr lang="en-US" sz="3600" dirty="0" err="1"/>
              <a:t>tilltron</a:t>
            </a:r>
            <a:r>
              <a:rPr lang="en-US" sz="3600" dirty="0"/>
              <a:t> till </a:t>
            </a:r>
            <a:r>
              <a:rPr lang="da-DK" sz="3600" dirty="0" err="1"/>
              <a:t>jobbchansen</a:t>
            </a:r>
            <a:r>
              <a:rPr lang="en-US" sz="3600" dirty="0"/>
              <a:t>”?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D914B392-FDED-48D9-8A64-8D97BF638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err="1"/>
              <a:t>nya</a:t>
            </a:r>
            <a:r>
              <a:rPr lang="da-DK" dirty="0"/>
              <a:t> </a:t>
            </a:r>
            <a:r>
              <a:rPr lang="da-DK" dirty="0" err="1"/>
              <a:t>frågor</a:t>
            </a:r>
            <a:r>
              <a:rPr lang="da-DK" dirty="0"/>
              <a:t> </a:t>
            </a:r>
            <a:r>
              <a:rPr lang="da-DK" dirty="0" err="1"/>
              <a:t>väcktes</a:t>
            </a:r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6C28AEFA-36D6-408B-8795-5F2818858B84}"/>
              </a:ext>
            </a:extLst>
          </p:cNvPr>
          <p:cNvSpPr txBox="1">
            <a:spLocks/>
          </p:cNvSpPr>
          <p:nvPr/>
        </p:nvSpPr>
        <p:spPr>
          <a:xfrm>
            <a:off x="575999" y="2857359"/>
            <a:ext cx="4842530" cy="3790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480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◦"/>
              <a:defRPr sz="2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982663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HiraKakuInterface-W3" charset="-128"/>
              <a:buChar char="・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165225" indent="-142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.AppleSystemUIFont" charset="-120"/>
              <a:buChar char="∙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err="1"/>
              <a:t>Varifrån</a:t>
            </a:r>
            <a:r>
              <a:rPr lang="da-DK" sz="2400" dirty="0"/>
              <a:t> kommer </a:t>
            </a:r>
            <a:br>
              <a:rPr lang="da-DK" sz="2400" dirty="0"/>
            </a:br>
            <a:r>
              <a:rPr lang="da-DK" sz="2400" dirty="0" err="1"/>
              <a:t>medarbetarens</a:t>
            </a:r>
            <a:r>
              <a:rPr lang="da-DK" sz="2400" dirty="0"/>
              <a:t> ”</a:t>
            </a:r>
            <a:r>
              <a:rPr lang="da-DK" sz="2400" dirty="0" err="1"/>
              <a:t>tilltro</a:t>
            </a:r>
            <a:r>
              <a:rPr lang="da-DK" sz="2400" dirty="0"/>
              <a:t>”, </a:t>
            </a:r>
            <a:r>
              <a:rPr lang="da-DK" sz="2400" dirty="0" err="1"/>
              <a:t>och</a:t>
            </a:r>
            <a:r>
              <a:rPr lang="da-DK" sz="2400" dirty="0"/>
              <a:t> vad </a:t>
            </a:r>
            <a:r>
              <a:rPr lang="da-DK" sz="2400" dirty="0" err="1"/>
              <a:t>påverkas</a:t>
            </a:r>
            <a:r>
              <a:rPr lang="da-DK" sz="2400" dirty="0"/>
              <a:t> den av?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Vad </a:t>
            </a:r>
            <a:r>
              <a:rPr lang="da-DK" sz="2400" dirty="0" err="1"/>
              <a:t>gör</a:t>
            </a:r>
            <a:r>
              <a:rPr lang="da-DK" sz="2400" dirty="0"/>
              <a:t> </a:t>
            </a:r>
            <a:r>
              <a:rPr lang="da-DK" sz="2400" dirty="0" err="1"/>
              <a:t>medarbetarens</a:t>
            </a:r>
            <a:r>
              <a:rPr lang="da-DK" sz="2400" dirty="0"/>
              <a:t> ”</a:t>
            </a:r>
            <a:r>
              <a:rPr lang="da-DK" sz="2400" dirty="0" err="1"/>
              <a:t>tilltro</a:t>
            </a:r>
            <a:r>
              <a:rPr lang="da-DK" sz="2400" dirty="0"/>
              <a:t>” ved </a:t>
            </a:r>
            <a:r>
              <a:rPr lang="da-DK" sz="2400" dirty="0" err="1"/>
              <a:t>samarbetet</a:t>
            </a:r>
            <a:r>
              <a:rPr lang="da-DK" sz="2400" dirty="0"/>
              <a:t> med </a:t>
            </a:r>
            <a:r>
              <a:rPr lang="da-DK" sz="2400" dirty="0" err="1"/>
              <a:t>individerna</a:t>
            </a:r>
            <a:r>
              <a:rPr lang="da-DK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Hur kan vi </a:t>
            </a:r>
            <a:r>
              <a:rPr lang="da-DK" sz="2400" dirty="0" err="1"/>
              <a:t>jobba</a:t>
            </a:r>
            <a:r>
              <a:rPr lang="da-DK" sz="2400" dirty="0"/>
              <a:t> med </a:t>
            </a:r>
            <a:r>
              <a:rPr lang="da-DK" sz="2400" dirty="0" err="1"/>
              <a:t>betydelsen</a:t>
            </a:r>
            <a:r>
              <a:rPr lang="da-DK" sz="2400" dirty="0"/>
              <a:t> av ”tilltron” i </a:t>
            </a:r>
            <a:r>
              <a:rPr lang="da-DK" sz="2400" dirty="0" err="1"/>
              <a:t>sysselsättningsinsatser</a:t>
            </a:r>
            <a:r>
              <a:rPr lang="en-US" sz="2400" dirty="0"/>
              <a:t>?</a:t>
            </a:r>
          </a:p>
        </p:txBody>
      </p:sp>
      <p:sp>
        <p:nvSpPr>
          <p:cNvPr id="2" name="Kube 1">
            <a:extLst>
              <a:ext uri="{FF2B5EF4-FFF2-40B4-BE49-F238E27FC236}">
                <a16:creationId xmlns:a16="http://schemas.microsoft.com/office/drawing/2014/main" id="{EDB61AA0-56D8-43A5-B6B9-B24EB616B852}"/>
              </a:ext>
            </a:extLst>
          </p:cNvPr>
          <p:cNvSpPr/>
          <p:nvPr/>
        </p:nvSpPr>
        <p:spPr>
          <a:xfrm>
            <a:off x="5694630" y="4481465"/>
            <a:ext cx="2507810" cy="174731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BIP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E3B5E09-502A-434F-8D86-6694A53A5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7714" y="1750730"/>
            <a:ext cx="3158928" cy="3146779"/>
          </a:xfrm>
          <a:prstGeom prst="rect">
            <a:avLst/>
          </a:prstGeo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48C1A35-DE90-4E15-8B99-D378C217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1365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074315"/>
            <a:ext cx="8413226" cy="1101822"/>
          </a:xfrm>
        </p:spPr>
        <p:txBody>
          <a:bodyPr>
            <a:normAutofit/>
          </a:bodyPr>
          <a:lstStyle/>
          <a:p>
            <a:r>
              <a:rPr lang="da-DK" dirty="0"/>
              <a:t>Vad </a:t>
            </a:r>
            <a:r>
              <a:rPr lang="da-DK" dirty="0" err="1"/>
              <a:t>påverkar</a:t>
            </a:r>
            <a:r>
              <a:rPr lang="da-DK" dirty="0"/>
              <a:t> case </a:t>
            </a:r>
            <a:r>
              <a:rPr lang="da-DK" dirty="0" err="1"/>
              <a:t>workerens</a:t>
            </a:r>
            <a:r>
              <a:rPr lang="da-DK" dirty="0"/>
              <a:t> tro?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HUR SKA VI </a:t>
            </a:r>
            <a:r>
              <a:rPr lang="da-DK" dirty="0" err="1"/>
              <a:t>arbeTA</a:t>
            </a:r>
            <a:r>
              <a:rPr lang="da-DK" dirty="0"/>
              <a:t> med </a:t>
            </a:r>
            <a:r>
              <a:rPr lang="da-DK" dirty="0" err="1"/>
              <a:t>dettA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70" y="3797386"/>
            <a:ext cx="1513236" cy="163640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75" y="5064439"/>
            <a:ext cx="853377" cy="853377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3747404" y="3335099"/>
            <a:ext cx="183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accent1"/>
                </a:solidFill>
              </a:rPr>
              <a:t>Case </a:t>
            </a:r>
            <a:r>
              <a:rPr lang="da-DK" sz="2000" dirty="0" err="1">
                <a:solidFill>
                  <a:schemeClr val="accent1"/>
                </a:solidFill>
              </a:rPr>
              <a:t>worker</a:t>
            </a:r>
            <a:endParaRPr lang="da-DK" sz="2000" dirty="0">
              <a:solidFill>
                <a:schemeClr val="accent1"/>
              </a:solidFill>
            </a:endParaRPr>
          </a:p>
        </p:txBody>
      </p:sp>
      <p:grpSp>
        <p:nvGrpSpPr>
          <p:cNvPr id="10" name="Gruppe 9"/>
          <p:cNvGrpSpPr/>
          <p:nvPr/>
        </p:nvGrpSpPr>
        <p:grpSpPr>
          <a:xfrm>
            <a:off x="3044747" y="5608386"/>
            <a:ext cx="786064" cy="881382"/>
            <a:chOff x="355235" y="1773897"/>
            <a:chExt cx="2271569" cy="4016431"/>
          </a:xfrm>
        </p:grpSpPr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036" y="1773897"/>
              <a:ext cx="985954" cy="985954"/>
            </a:xfrm>
            <a:prstGeom prst="rect">
              <a:avLst/>
            </a:prstGeom>
          </p:spPr>
        </p:pic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34" y="1773897"/>
              <a:ext cx="399259" cy="840663"/>
            </a:xfrm>
            <a:prstGeom prst="rect">
              <a:avLst/>
            </a:prstGeom>
          </p:spPr>
        </p:pic>
        <p:pic>
          <p:nvPicPr>
            <p:cNvPr id="13" name="Billede 1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593" y="2931015"/>
              <a:ext cx="797211" cy="1180431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28" y="2034513"/>
              <a:ext cx="436630" cy="938195"/>
            </a:xfrm>
            <a:prstGeom prst="rect">
              <a:avLst/>
            </a:prstGeom>
          </p:spPr>
        </p:pic>
        <p:pic>
          <p:nvPicPr>
            <p:cNvPr id="15" name="Billede 1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35" y="3302112"/>
              <a:ext cx="644012" cy="948250"/>
            </a:xfrm>
            <a:prstGeom prst="rect">
              <a:avLst/>
            </a:prstGeom>
          </p:spPr>
        </p:pic>
        <p:pic>
          <p:nvPicPr>
            <p:cNvPr id="16" name="Billede 1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87" y="4014076"/>
              <a:ext cx="671513" cy="671513"/>
            </a:xfrm>
            <a:prstGeom prst="rect">
              <a:avLst/>
            </a:prstGeom>
          </p:spPr>
        </p:pic>
        <p:pic>
          <p:nvPicPr>
            <p:cNvPr id="17" name="Billede 1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96" y="4496510"/>
              <a:ext cx="329678" cy="694156"/>
            </a:xfrm>
            <a:prstGeom prst="rect">
              <a:avLst/>
            </a:prstGeom>
          </p:spPr>
        </p:pic>
        <p:pic>
          <p:nvPicPr>
            <p:cNvPr id="18" name="Billede 1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129" y="4830000"/>
              <a:ext cx="648563" cy="960328"/>
            </a:xfrm>
            <a:prstGeom prst="rect">
              <a:avLst/>
            </a:prstGeom>
          </p:spPr>
        </p:pic>
        <p:pic>
          <p:nvPicPr>
            <p:cNvPr id="19" name="Billede 1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881" y="3039172"/>
              <a:ext cx="385511" cy="828355"/>
            </a:xfrm>
            <a:prstGeom prst="rect">
              <a:avLst/>
            </a:prstGeom>
          </p:spPr>
        </p:pic>
        <p:pic>
          <p:nvPicPr>
            <p:cNvPr id="20" name="Billede 1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89" y="4527780"/>
              <a:ext cx="449713" cy="662162"/>
            </a:xfrm>
            <a:prstGeom prst="rect">
              <a:avLst/>
            </a:prstGeom>
          </p:spPr>
        </p:pic>
      </p:grpSp>
      <p:sp>
        <p:nvSpPr>
          <p:cNvPr id="21" name="Tekstfelt 20"/>
          <p:cNvSpPr txBox="1"/>
          <p:nvPr/>
        </p:nvSpPr>
        <p:spPr>
          <a:xfrm>
            <a:off x="1274525" y="6006883"/>
            <a:ext cx="1615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>
                <a:solidFill>
                  <a:schemeClr val="accent1"/>
                </a:solidFill>
              </a:rPr>
              <a:t>Erfarenheter</a:t>
            </a:r>
            <a:r>
              <a:rPr lang="da-DK" sz="1400" dirty="0">
                <a:solidFill>
                  <a:schemeClr val="accent1"/>
                </a:solidFill>
              </a:rPr>
              <a:t> </a:t>
            </a:r>
            <a:r>
              <a:rPr lang="da-DK" sz="1400" dirty="0" err="1">
                <a:solidFill>
                  <a:schemeClr val="accent1"/>
                </a:solidFill>
              </a:rPr>
              <a:t>från</a:t>
            </a:r>
            <a:r>
              <a:rPr lang="da-DK" sz="1400" dirty="0">
                <a:solidFill>
                  <a:schemeClr val="accent1"/>
                </a:solidFill>
              </a:rPr>
              <a:t> </a:t>
            </a:r>
            <a:r>
              <a:rPr lang="da-DK" sz="1400" dirty="0" err="1">
                <a:solidFill>
                  <a:schemeClr val="accent1"/>
                </a:solidFill>
              </a:rPr>
              <a:t>andra</a:t>
            </a:r>
            <a:r>
              <a:rPr lang="da-DK" sz="1400" dirty="0">
                <a:solidFill>
                  <a:schemeClr val="accent1"/>
                </a:solidFill>
              </a:rPr>
              <a:t> </a:t>
            </a:r>
            <a:r>
              <a:rPr lang="da-DK" sz="1400" dirty="0" err="1">
                <a:solidFill>
                  <a:schemeClr val="accent1"/>
                </a:solidFill>
              </a:rPr>
              <a:t>deltagare</a:t>
            </a:r>
            <a:endParaRPr lang="da-DK" sz="1400" dirty="0">
              <a:solidFill>
                <a:schemeClr val="accent1"/>
              </a:solidFill>
            </a:endParaRPr>
          </a:p>
        </p:txBody>
      </p:sp>
      <p:pic>
        <p:nvPicPr>
          <p:cNvPr id="35" name="Billed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21" y="2176137"/>
            <a:ext cx="1316158" cy="1137161"/>
          </a:xfrm>
          <a:prstGeom prst="rect">
            <a:avLst/>
          </a:prstGeom>
        </p:spPr>
      </p:pic>
      <p:sp>
        <p:nvSpPr>
          <p:cNvPr id="36" name="Tekstfelt 35"/>
          <p:cNvSpPr txBox="1"/>
          <p:nvPr/>
        </p:nvSpPr>
        <p:spPr>
          <a:xfrm>
            <a:off x="4596713" y="2260406"/>
            <a:ext cx="1761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>
                <a:solidFill>
                  <a:schemeClr val="accent1"/>
                </a:solidFill>
              </a:rPr>
              <a:t>Kunskap</a:t>
            </a:r>
            <a:r>
              <a:rPr lang="da-DK" sz="1400" dirty="0">
                <a:solidFill>
                  <a:schemeClr val="accent1"/>
                </a:solidFill>
              </a:rPr>
              <a:t> om </a:t>
            </a:r>
            <a:r>
              <a:rPr lang="da-DK" sz="1400" dirty="0" err="1">
                <a:solidFill>
                  <a:schemeClr val="accent1"/>
                </a:solidFill>
              </a:rPr>
              <a:t>arbetsmarknaden</a:t>
            </a:r>
            <a:r>
              <a:rPr lang="da-DK" sz="1400" dirty="0">
                <a:solidFill>
                  <a:schemeClr val="accent1"/>
                </a:solidFill>
              </a:rPr>
              <a:t>/</a:t>
            </a:r>
            <a:r>
              <a:rPr lang="da-DK" sz="1400" dirty="0" err="1">
                <a:solidFill>
                  <a:schemeClr val="accent1"/>
                </a:solidFill>
              </a:rPr>
              <a:t>utbildning</a:t>
            </a:r>
            <a:endParaRPr lang="da-DK" sz="1400" dirty="0">
              <a:solidFill>
                <a:schemeClr val="accent1"/>
              </a:solidFill>
            </a:endParaRPr>
          </a:p>
        </p:txBody>
      </p:sp>
      <p:sp>
        <p:nvSpPr>
          <p:cNvPr id="37" name="Tekstfelt 36"/>
          <p:cNvSpPr txBox="1"/>
          <p:nvPr/>
        </p:nvSpPr>
        <p:spPr>
          <a:xfrm>
            <a:off x="2698148" y="2253079"/>
            <a:ext cx="161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</a:rPr>
              <a:t>Management</a:t>
            </a:r>
          </a:p>
        </p:txBody>
      </p:sp>
      <p:sp>
        <p:nvSpPr>
          <p:cNvPr id="38" name="Tekstfelt 37"/>
          <p:cNvSpPr txBox="1"/>
          <p:nvPr/>
        </p:nvSpPr>
        <p:spPr>
          <a:xfrm>
            <a:off x="4699014" y="5328258"/>
            <a:ext cx="16153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>
                <a:solidFill>
                  <a:schemeClr val="accent1"/>
                </a:solidFill>
              </a:rPr>
              <a:t>Professionell</a:t>
            </a:r>
            <a:r>
              <a:rPr lang="da-DK" sz="1400" dirty="0">
                <a:solidFill>
                  <a:schemeClr val="accent1"/>
                </a:solidFill>
              </a:rPr>
              <a:t> </a:t>
            </a:r>
            <a:r>
              <a:rPr lang="da-DK" sz="1400" dirty="0" err="1">
                <a:solidFill>
                  <a:schemeClr val="accent1"/>
                </a:solidFill>
              </a:rPr>
              <a:t>beredskap</a:t>
            </a:r>
            <a:r>
              <a:rPr lang="da-DK" sz="1400" dirty="0">
                <a:solidFill>
                  <a:schemeClr val="accent1"/>
                </a:solidFill>
              </a:rPr>
              <a:t> – </a:t>
            </a:r>
            <a:r>
              <a:rPr lang="da-DK" sz="1400" dirty="0" err="1">
                <a:solidFill>
                  <a:schemeClr val="accent1"/>
                </a:solidFill>
              </a:rPr>
              <a:t>behärska</a:t>
            </a:r>
            <a:r>
              <a:rPr lang="da-DK" sz="1400" dirty="0">
                <a:solidFill>
                  <a:schemeClr val="accent1"/>
                </a:solidFill>
              </a:rPr>
              <a:t> </a:t>
            </a:r>
            <a:r>
              <a:rPr lang="da-DK" sz="1400" dirty="0" err="1">
                <a:solidFill>
                  <a:schemeClr val="accent1"/>
                </a:solidFill>
              </a:rPr>
              <a:t>olika</a:t>
            </a:r>
            <a:r>
              <a:rPr lang="da-DK" sz="1400" dirty="0">
                <a:solidFill>
                  <a:schemeClr val="accent1"/>
                </a:solidFill>
              </a:rPr>
              <a:t> metoder og </a:t>
            </a:r>
            <a:r>
              <a:rPr lang="da-DK" sz="1400" dirty="0" err="1">
                <a:solidFill>
                  <a:schemeClr val="accent1"/>
                </a:solidFill>
              </a:rPr>
              <a:t>verktyg</a:t>
            </a:r>
            <a:endParaRPr lang="da-DK" sz="1400" dirty="0">
              <a:solidFill>
                <a:schemeClr val="accent1"/>
              </a:solidFill>
            </a:endParaRPr>
          </a:p>
        </p:txBody>
      </p:sp>
      <p:sp>
        <p:nvSpPr>
          <p:cNvPr id="40" name="Tekstfelt 39"/>
          <p:cNvSpPr txBox="1"/>
          <p:nvPr/>
        </p:nvSpPr>
        <p:spPr>
          <a:xfrm>
            <a:off x="6358603" y="4743482"/>
            <a:ext cx="17236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</a:rPr>
              <a:t>Relation till </a:t>
            </a:r>
            <a:r>
              <a:rPr lang="da-DK" sz="1400" dirty="0" err="1">
                <a:solidFill>
                  <a:schemeClr val="accent1"/>
                </a:solidFill>
              </a:rPr>
              <a:t>deltagaren</a:t>
            </a:r>
            <a:r>
              <a:rPr lang="da-DK" sz="1400" dirty="0">
                <a:solidFill>
                  <a:schemeClr val="accent1"/>
                </a:solidFill>
              </a:rPr>
              <a:t> </a:t>
            </a:r>
          </a:p>
          <a:p>
            <a:endParaRPr lang="da-DK" sz="1400" dirty="0">
              <a:solidFill>
                <a:schemeClr val="accent1"/>
              </a:solidFill>
            </a:endParaRPr>
          </a:p>
          <a:p>
            <a:endParaRPr lang="da-DK" sz="1400" dirty="0">
              <a:solidFill>
                <a:schemeClr val="accent1"/>
              </a:solidFill>
            </a:endParaRPr>
          </a:p>
          <a:p>
            <a:r>
              <a:rPr lang="da-DK" sz="1400" dirty="0">
                <a:solidFill>
                  <a:schemeClr val="accent1"/>
                </a:solidFill>
              </a:rPr>
              <a:t> </a:t>
            </a:r>
            <a:r>
              <a:rPr lang="da-DK" sz="1400" dirty="0" err="1">
                <a:solidFill>
                  <a:schemeClr val="accent1"/>
                </a:solidFill>
              </a:rPr>
              <a:t>Förförståelse</a:t>
            </a:r>
            <a:endParaRPr lang="da-DK" sz="1400" dirty="0">
              <a:solidFill>
                <a:schemeClr val="accent1"/>
              </a:solidFill>
            </a:endParaRPr>
          </a:p>
        </p:txBody>
      </p:sp>
      <p:sp>
        <p:nvSpPr>
          <p:cNvPr id="41" name="Tekstfelt 40"/>
          <p:cNvSpPr txBox="1"/>
          <p:nvPr/>
        </p:nvSpPr>
        <p:spPr>
          <a:xfrm>
            <a:off x="825572" y="5144122"/>
            <a:ext cx="1766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</a:rPr>
              <a:t>Sparringskultur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17" y="4097114"/>
            <a:ext cx="866702" cy="741258"/>
          </a:xfrm>
          <a:prstGeom prst="rect">
            <a:avLst/>
          </a:prstGeom>
        </p:spPr>
      </p:pic>
      <p:sp>
        <p:nvSpPr>
          <p:cNvPr id="42" name="Tekstfelt 41"/>
          <p:cNvSpPr txBox="1"/>
          <p:nvPr/>
        </p:nvSpPr>
        <p:spPr>
          <a:xfrm>
            <a:off x="525632" y="3841720"/>
            <a:ext cx="1909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</a:rPr>
              <a:t>Den </a:t>
            </a:r>
            <a:r>
              <a:rPr lang="da-DK" sz="1400" dirty="0" err="1">
                <a:solidFill>
                  <a:schemeClr val="accent1"/>
                </a:solidFill>
              </a:rPr>
              <a:t>lokala</a:t>
            </a:r>
            <a:r>
              <a:rPr lang="da-DK" sz="1400" dirty="0">
                <a:solidFill>
                  <a:schemeClr val="accent1"/>
                </a:solidFill>
              </a:rPr>
              <a:t> </a:t>
            </a:r>
            <a:r>
              <a:rPr lang="da-DK" sz="1400" dirty="0" err="1">
                <a:solidFill>
                  <a:schemeClr val="accent1"/>
                </a:solidFill>
              </a:rPr>
              <a:t>sammansättningen</a:t>
            </a:r>
            <a:r>
              <a:rPr lang="da-DK" sz="1400" dirty="0">
                <a:solidFill>
                  <a:schemeClr val="accent1"/>
                </a:solidFill>
              </a:rPr>
              <a:t> av </a:t>
            </a:r>
            <a:r>
              <a:rPr lang="da-DK" sz="1400" dirty="0" err="1">
                <a:solidFill>
                  <a:schemeClr val="accent1"/>
                </a:solidFill>
              </a:rPr>
              <a:t>insatser</a:t>
            </a:r>
            <a:endParaRPr lang="da-DK" sz="1400" dirty="0">
              <a:solidFill>
                <a:schemeClr val="accent1"/>
              </a:solidFill>
            </a:endParaRPr>
          </a:p>
        </p:txBody>
      </p:sp>
      <p:sp>
        <p:nvSpPr>
          <p:cNvPr id="30" name="Tekstfelt 29"/>
          <p:cNvSpPr txBox="1"/>
          <p:nvPr/>
        </p:nvSpPr>
        <p:spPr>
          <a:xfrm>
            <a:off x="993205" y="2539319"/>
            <a:ext cx="1615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</a:rPr>
              <a:t>Hur </a:t>
            </a:r>
            <a:r>
              <a:rPr lang="da-DK" sz="1400" dirty="0" err="1">
                <a:solidFill>
                  <a:schemeClr val="accent1"/>
                </a:solidFill>
              </a:rPr>
              <a:t>pratar</a:t>
            </a:r>
            <a:r>
              <a:rPr lang="da-DK" sz="1400" dirty="0">
                <a:solidFill>
                  <a:schemeClr val="accent1"/>
                </a:solidFill>
              </a:rPr>
              <a:t> vi om </a:t>
            </a:r>
            <a:r>
              <a:rPr lang="da-DK" sz="1400" dirty="0" err="1">
                <a:solidFill>
                  <a:schemeClr val="accent1"/>
                </a:solidFill>
              </a:rPr>
              <a:t>deltagarna</a:t>
            </a:r>
            <a:r>
              <a:rPr lang="da-DK" sz="1400" dirty="0">
                <a:solidFill>
                  <a:schemeClr val="accent1"/>
                </a:solidFill>
              </a:rPr>
              <a:t>? (</a:t>
            </a:r>
            <a:r>
              <a:rPr lang="da-DK" sz="1400" dirty="0" err="1">
                <a:solidFill>
                  <a:schemeClr val="accent1"/>
                </a:solidFill>
              </a:rPr>
              <a:t>språk</a:t>
            </a:r>
            <a:r>
              <a:rPr lang="da-DK" sz="1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1" name="Tekstfelt 30"/>
          <p:cNvSpPr txBox="1"/>
          <p:nvPr/>
        </p:nvSpPr>
        <p:spPr>
          <a:xfrm>
            <a:off x="6814807" y="3444103"/>
            <a:ext cx="1615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>
                <a:solidFill>
                  <a:schemeClr val="accent1"/>
                </a:solidFill>
              </a:rPr>
              <a:t>Samarbete</a:t>
            </a:r>
            <a:r>
              <a:rPr lang="da-DK" sz="1400" dirty="0">
                <a:solidFill>
                  <a:schemeClr val="accent1"/>
                </a:solidFill>
              </a:rPr>
              <a:t> med </a:t>
            </a:r>
            <a:r>
              <a:rPr lang="da-DK" sz="1400" dirty="0" err="1">
                <a:solidFill>
                  <a:schemeClr val="accent1"/>
                </a:solidFill>
              </a:rPr>
              <a:t>hälsosystemet</a:t>
            </a:r>
            <a:r>
              <a:rPr lang="da-DK" sz="1400" dirty="0">
                <a:solidFill>
                  <a:schemeClr val="accent1"/>
                </a:solidFill>
              </a:rPr>
              <a:t>, det </a:t>
            </a:r>
            <a:r>
              <a:rPr lang="da-DK" sz="1400" dirty="0" err="1">
                <a:solidFill>
                  <a:schemeClr val="accent1"/>
                </a:solidFill>
              </a:rPr>
              <a:t>sociala</a:t>
            </a:r>
            <a:r>
              <a:rPr lang="da-DK" sz="1400" dirty="0">
                <a:solidFill>
                  <a:schemeClr val="accent1"/>
                </a:solidFill>
              </a:rPr>
              <a:t> området etc. </a:t>
            </a:r>
          </a:p>
        </p:txBody>
      </p:sp>
    </p:spTree>
    <p:extLst>
      <p:ext uri="{BB962C8B-B14F-4D97-AF65-F5344CB8AC3E}">
        <p14:creationId xmlns:p14="http://schemas.microsoft.com/office/powerpoint/2010/main" val="262686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600" dirty="0"/>
              <a:t>Språk och ”tron på”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7" name="Pladsholder til indhold 5"/>
          <p:cNvGraphicFramePr>
            <a:graphicFrameLocks noGrp="1"/>
          </p:cNvGraphicFramePr>
          <p:nvPr>
            <p:ph idx="1"/>
          </p:nvPr>
        </p:nvGraphicFramePr>
        <p:xfrm>
          <a:off x="1096963" y="2351314"/>
          <a:ext cx="6967537" cy="4506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815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Kort intro til bip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pSp>
        <p:nvGrpSpPr>
          <p:cNvPr id="6" name="Gruppe 5"/>
          <p:cNvGrpSpPr/>
          <p:nvPr/>
        </p:nvGrpSpPr>
        <p:grpSpPr>
          <a:xfrm>
            <a:off x="90025" y="1304684"/>
            <a:ext cx="8947293" cy="4248632"/>
            <a:chOff x="118396" y="1124743"/>
            <a:chExt cx="8947293" cy="4248632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6" y="2350001"/>
              <a:ext cx="671513" cy="671513"/>
            </a:xfrm>
            <a:prstGeom prst="rect">
              <a:avLst/>
            </a:prstGeom>
          </p:spPr>
        </p:pic>
        <p:pic>
          <p:nvPicPr>
            <p:cNvPr id="8" name="Billed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09" y="2524565"/>
              <a:ext cx="237311" cy="499672"/>
            </a:xfrm>
            <a:prstGeom prst="rect">
              <a:avLst/>
            </a:prstGeom>
          </p:spPr>
        </p:pic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27" y="3115946"/>
              <a:ext cx="482770" cy="714838"/>
            </a:xfrm>
            <a:prstGeom prst="rect">
              <a:avLst/>
            </a:prstGeom>
          </p:spPr>
        </p:pic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97" y="2591067"/>
              <a:ext cx="287610" cy="617993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96" y="3313859"/>
              <a:ext cx="449713" cy="662162"/>
            </a:xfrm>
            <a:prstGeom prst="rect">
              <a:avLst/>
            </a:prstGeom>
          </p:spPr>
        </p:pic>
        <p:sp>
          <p:nvSpPr>
            <p:cNvPr id="12" name="Rektangel 11"/>
            <p:cNvSpPr/>
            <p:nvPr/>
          </p:nvSpPr>
          <p:spPr>
            <a:xfrm>
              <a:off x="1043607" y="1124743"/>
              <a:ext cx="6496809" cy="10628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Mätning av stegförflyttningar på 11 indikatorer</a:t>
              </a:r>
            </a:p>
            <a:p>
              <a:pPr algn="ctr"/>
              <a:r>
                <a:rPr lang="da-DK" sz="2000" dirty="0"/>
                <a:t>- vilka indikatorer ökar sannolikheten för jobb?</a:t>
              </a:r>
            </a:p>
          </p:txBody>
        </p:sp>
        <p:grpSp>
          <p:nvGrpSpPr>
            <p:cNvPr id="13" name="Gruppe 12"/>
            <p:cNvGrpSpPr/>
            <p:nvPr/>
          </p:nvGrpSpPr>
          <p:grpSpPr>
            <a:xfrm>
              <a:off x="1139106" y="3406293"/>
              <a:ext cx="6756065" cy="622969"/>
              <a:chOff x="1139106" y="2891133"/>
              <a:chExt cx="6756065" cy="622969"/>
            </a:xfrm>
          </p:grpSpPr>
          <p:sp>
            <p:nvSpPr>
              <p:cNvPr id="25" name="Rektangel 24"/>
              <p:cNvSpPr/>
              <p:nvPr/>
            </p:nvSpPr>
            <p:spPr>
              <a:xfrm>
                <a:off x="1139106" y="2891345"/>
                <a:ext cx="1078530" cy="60966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600" dirty="0" err="1">
                    <a:solidFill>
                      <a:schemeClr val="tx1"/>
                    </a:solidFill>
                  </a:rPr>
                  <a:t>Insatser</a:t>
                </a:r>
                <a:endParaRPr lang="da-DK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ktangel 25"/>
              <p:cNvSpPr/>
              <p:nvPr/>
            </p:nvSpPr>
            <p:spPr>
              <a:xfrm>
                <a:off x="5981213" y="2891133"/>
                <a:ext cx="1559204" cy="60987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600" dirty="0" err="1">
                    <a:solidFill>
                      <a:schemeClr val="tx1"/>
                    </a:solidFill>
                  </a:rPr>
                  <a:t>Jobbsökning</a:t>
                </a:r>
                <a:endParaRPr lang="da-DK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Højrepil 26"/>
              <p:cNvSpPr/>
              <p:nvPr/>
            </p:nvSpPr>
            <p:spPr>
              <a:xfrm>
                <a:off x="2321188" y="3233850"/>
                <a:ext cx="230458" cy="457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350"/>
              </a:p>
            </p:txBody>
          </p:sp>
          <p:sp>
            <p:nvSpPr>
              <p:cNvPr id="28" name="Højrepil 27"/>
              <p:cNvSpPr/>
              <p:nvPr/>
            </p:nvSpPr>
            <p:spPr>
              <a:xfrm>
                <a:off x="7664713" y="3245280"/>
                <a:ext cx="230458" cy="3428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350"/>
              </a:p>
            </p:txBody>
          </p:sp>
          <p:sp>
            <p:nvSpPr>
              <p:cNvPr id="29" name="Rektangel 28"/>
              <p:cNvSpPr/>
              <p:nvPr/>
            </p:nvSpPr>
            <p:spPr>
              <a:xfrm>
                <a:off x="2736891" y="2891345"/>
                <a:ext cx="1068696" cy="60966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600" dirty="0" err="1">
                    <a:solidFill>
                      <a:schemeClr val="tx1"/>
                    </a:solidFill>
                  </a:rPr>
                  <a:t>Insatser</a:t>
                </a:r>
                <a:endParaRPr lang="da-DK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ktangel 29"/>
              <p:cNvSpPr/>
              <p:nvPr/>
            </p:nvSpPr>
            <p:spPr>
              <a:xfrm>
                <a:off x="4393262" y="2891134"/>
                <a:ext cx="1068696" cy="6229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600" dirty="0" err="1">
                    <a:solidFill>
                      <a:schemeClr val="tx1"/>
                    </a:solidFill>
                  </a:rPr>
                  <a:t>Insatser</a:t>
                </a:r>
                <a:endParaRPr lang="da-DK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øjrepil 30"/>
              <p:cNvSpPr/>
              <p:nvPr/>
            </p:nvSpPr>
            <p:spPr>
              <a:xfrm>
                <a:off x="5626459" y="3240448"/>
                <a:ext cx="230458" cy="457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350"/>
              </a:p>
            </p:txBody>
          </p:sp>
          <p:sp>
            <p:nvSpPr>
              <p:cNvPr id="32" name="Højrepil 31"/>
              <p:cNvSpPr/>
              <p:nvPr/>
            </p:nvSpPr>
            <p:spPr>
              <a:xfrm>
                <a:off x="3947407" y="3233850"/>
                <a:ext cx="230458" cy="457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350"/>
              </a:p>
            </p:txBody>
          </p:sp>
        </p:grpSp>
        <p:grpSp>
          <p:nvGrpSpPr>
            <p:cNvPr id="14" name="Gruppe 13"/>
            <p:cNvGrpSpPr/>
            <p:nvPr/>
          </p:nvGrpSpPr>
          <p:grpSpPr>
            <a:xfrm>
              <a:off x="1940571" y="2365835"/>
              <a:ext cx="4456323" cy="1007209"/>
              <a:chOff x="1940571" y="1953707"/>
              <a:chExt cx="4456323" cy="1007209"/>
            </a:xfrm>
          </p:grpSpPr>
          <p:pic>
            <p:nvPicPr>
              <p:cNvPr id="22" name="Picture 5" descr="MC900078805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7758" y="1953707"/>
                <a:ext cx="1040475" cy="1007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5" descr="MC900078805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0571" y="1953707"/>
                <a:ext cx="1040475" cy="1007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5" descr="MC900078805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6419" y="1953707"/>
                <a:ext cx="1040475" cy="1007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Rektangel 14"/>
            <p:cNvSpPr/>
            <p:nvPr/>
          </p:nvSpPr>
          <p:spPr>
            <a:xfrm>
              <a:off x="5793164" y="4254150"/>
              <a:ext cx="1913958" cy="10849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 err="1"/>
                <a:t>Effektiva</a:t>
              </a:r>
              <a:r>
                <a:rPr lang="da-DK" sz="2000" dirty="0"/>
                <a:t> </a:t>
              </a:r>
              <a:r>
                <a:rPr lang="da-DK" sz="2000" dirty="0" err="1"/>
                <a:t>jobbsökningskanaler</a:t>
              </a:r>
              <a:endParaRPr lang="da-DK" sz="2000" dirty="0"/>
            </a:p>
          </p:txBody>
        </p:sp>
        <p:sp>
          <p:nvSpPr>
            <p:cNvPr id="16" name="Rektangel 15"/>
            <p:cNvSpPr/>
            <p:nvPr/>
          </p:nvSpPr>
          <p:spPr>
            <a:xfrm>
              <a:off x="1135697" y="4254149"/>
              <a:ext cx="4220722" cy="111922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dirty="0"/>
                <a:t>Insatser med positiv effekt på indikatorerna skapar utveckling och stegförflyttningar</a:t>
              </a:r>
            </a:p>
          </p:txBody>
        </p:sp>
        <p:grpSp>
          <p:nvGrpSpPr>
            <p:cNvPr id="17" name="Gruppe 16"/>
            <p:cNvGrpSpPr/>
            <p:nvPr/>
          </p:nvGrpSpPr>
          <p:grpSpPr>
            <a:xfrm>
              <a:off x="7603257" y="2929545"/>
              <a:ext cx="1462432" cy="1595053"/>
              <a:chOff x="7603257" y="2350001"/>
              <a:chExt cx="1462432" cy="1595053"/>
            </a:xfrm>
          </p:grpSpPr>
          <p:pic>
            <p:nvPicPr>
              <p:cNvPr id="18" name="Billede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9531" y="2807893"/>
                <a:ext cx="1316158" cy="1137161"/>
              </a:xfrm>
              <a:prstGeom prst="rect">
                <a:avLst/>
              </a:prstGeom>
            </p:spPr>
          </p:pic>
          <p:pic>
            <p:nvPicPr>
              <p:cNvPr id="19" name="Billede 18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3257" y="2394467"/>
                <a:ext cx="389010" cy="692345"/>
              </a:xfrm>
              <a:prstGeom prst="rect">
                <a:avLst/>
              </a:prstGeom>
            </p:spPr>
          </p:pic>
          <p:pic>
            <p:nvPicPr>
              <p:cNvPr id="20" name="Billede 19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04619" y="2350001"/>
                <a:ext cx="310106" cy="7368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2715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8390" y="1053637"/>
            <a:ext cx="6967220" cy="1238568"/>
          </a:xfrm>
        </p:spPr>
        <p:txBody>
          <a:bodyPr/>
          <a:lstStyle/>
          <a:p>
            <a:r>
              <a:rPr lang="da-DK" dirty="0"/>
              <a:t>Språkets betydelse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97280" y="2158739"/>
            <a:ext cx="6967220" cy="4149986"/>
          </a:xfrm>
        </p:spPr>
        <p:txBody>
          <a:bodyPr>
            <a:normAutofit fontScale="77500" lnSpcReduction="20000"/>
          </a:bodyPr>
          <a:lstStyle/>
          <a:p>
            <a:r>
              <a:rPr lang="da-DK" sz="2800" dirty="0"/>
              <a:t>Språk skapar verkligheten (de </a:t>
            </a:r>
            <a:r>
              <a:rPr lang="da-DK" sz="2800" dirty="0" err="1"/>
              <a:t>möjligheter</a:t>
            </a:r>
            <a:r>
              <a:rPr lang="da-DK" sz="2800" dirty="0"/>
              <a:t> vi ser)</a:t>
            </a:r>
          </a:p>
          <a:p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err="1"/>
              <a:t>Utvecklingspotential</a:t>
            </a:r>
            <a:r>
              <a:rPr lang="da-DK" sz="2800" dirty="0"/>
              <a:t> i </a:t>
            </a:r>
            <a:r>
              <a:rPr lang="da-DK" sz="2800" dirty="0" err="1"/>
              <a:t>att</a:t>
            </a:r>
            <a:r>
              <a:rPr lang="da-DK" sz="2800" dirty="0"/>
              <a:t> </a:t>
            </a:r>
            <a:r>
              <a:rPr lang="da-DK" sz="2800" dirty="0" err="1"/>
              <a:t>fokusera</a:t>
            </a:r>
            <a:r>
              <a:rPr lang="da-DK" sz="2800" dirty="0"/>
              <a:t> på </a:t>
            </a:r>
            <a:r>
              <a:rPr lang="da-DK" sz="2800" dirty="0" err="1"/>
              <a:t>språkbruk</a:t>
            </a:r>
            <a:r>
              <a:rPr lang="da-DK" sz="2800" dirty="0"/>
              <a:t> eftersom vi genom </a:t>
            </a:r>
            <a:r>
              <a:rPr lang="da-DK" sz="2800" dirty="0" err="1"/>
              <a:t>språket</a:t>
            </a:r>
            <a:r>
              <a:rPr lang="da-DK" sz="2800" dirty="0"/>
              <a:t> </a:t>
            </a:r>
            <a:r>
              <a:rPr lang="da-DK" sz="2800" dirty="0" err="1"/>
              <a:t>omedvetet</a:t>
            </a:r>
            <a:r>
              <a:rPr lang="da-DK" sz="2800" dirty="0"/>
              <a:t> kan </a:t>
            </a:r>
            <a:r>
              <a:rPr lang="da-DK" sz="2800" dirty="0" err="1"/>
              <a:t>bidra</a:t>
            </a:r>
            <a:r>
              <a:rPr lang="da-DK" sz="2800" dirty="0"/>
              <a:t> till </a:t>
            </a:r>
            <a:r>
              <a:rPr lang="da-DK" sz="2800" dirty="0" err="1"/>
              <a:t>att</a:t>
            </a:r>
            <a:r>
              <a:rPr lang="da-DK" sz="2800" dirty="0"/>
              <a:t> </a:t>
            </a:r>
            <a:r>
              <a:rPr lang="da-DK" sz="2800" dirty="0" err="1"/>
              <a:t>upprätthålla</a:t>
            </a:r>
            <a:r>
              <a:rPr lang="da-DK" sz="2800" dirty="0"/>
              <a:t> </a:t>
            </a:r>
            <a:r>
              <a:rPr lang="da-DK" sz="2800" dirty="0" err="1"/>
              <a:t>låga</a:t>
            </a:r>
            <a:r>
              <a:rPr lang="da-DK" sz="2800" dirty="0"/>
              <a:t> </a:t>
            </a:r>
            <a:r>
              <a:rPr lang="da-DK" sz="2800" dirty="0" err="1"/>
              <a:t>förväntningar</a:t>
            </a:r>
            <a:r>
              <a:rPr lang="da-DK" sz="2800" dirty="0"/>
              <a:t> till </a:t>
            </a:r>
            <a:r>
              <a:rPr lang="da-DK" sz="2800" dirty="0" err="1"/>
              <a:t>deltagarne</a:t>
            </a:r>
            <a:r>
              <a:rPr lang="da-DK" sz="2800" dirty="0"/>
              <a:t> som </a:t>
            </a:r>
            <a:r>
              <a:rPr lang="da-DK" sz="2800" dirty="0" err="1"/>
              <a:t>nämns</a:t>
            </a:r>
            <a:r>
              <a:rPr lang="da-DK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err="1"/>
              <a:t>Förändring</a:t>
            </a:r>
            <a:r>
              <a:rPr lang="da-DK" sz="2800" dirty="0"/>
              <a:t> genom </a:t>
            </a:r>
            <a:r>
              <a:rPr lang="da-DK" sz="2800" dirty="0" err="1"/>
              <a:t>språk</a:t>
            </a:r>
            <a:r>
              <a:rPr lang="da-DK" sz="2800" dirty="0"/>
              <a:t> – </a:t>
            </a:r>
            <a:r>
              <a:rPr lang="da-DK" sz="2800" dirty="0" err="1"/>
              <a:t>ett</a:t>
            </a:r>
            <a:r>
              <a:rPr lang="da-DK" sz="2800" dirty="0"/>
              <a:t> </a:t>
            </a:r>
            <a:r>
              <a:rPr lang="da-DK" sz="2800" dirty="0" err="1"/>
              <a:t>gemensamt</a:t>
            </a:r>
            <a:r>
              <a:rPr lang="da-DK" sz="2800" dirty="0"/>
              <a:t> </a:t>
            </a:r>
            <a:r>
              <a:rPr lang="da-DK" sz="2800" dirty="0" err="1"/>
              <a:t>och</a:t>
            </a:r>
            <a:r>
              <a:rPr lang="da-DK" sz="2800" dirty="0"/>
              <a:t> ”</a:t>
            </a:r>
            <a:r>
              <a:rPr lang="da-DK" sz="2800" dirty="0" err="1"/>
              <a:t>kostnadsfrit</a:t>
            </a:r>
            <a:r>
              <a:rPr lang="da-DK" sz="2800" dirty="0"/>
              <a:t>” projekt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Alla </a:t>
            </a:r>
            <a:r>
              <a:rPr lang="da-DK" sz="2800" dirty="0" err="1"/>
              <a:t>deltar</a:t>
            </a:r>
            <a:r>
              <a:rPr lang="da-DK" sz="2800" dirty="0"/>
              <a:t> kontinuerligt i den </a:t>
            </a:r>
            <a:r>
              <a:rPr lang="da-DK" sz="2800" dirty="0" err="1"/>
              <a:t>språkliga</a:t>
            </a:r>
            <a:r>
              <a:rPr lang="da-DK" sz="2800" dirty="0"/>
              <a:t> </a:t>
            </a:r>
            <a:r>
              <a:rPr lang="da-DK" sz="2800" dirty="0" err="1"/>
              <a:t>praxis</a:t>
            </a:r>
            <a:r>
              <a:rPr lang="da-DK" sz="2800" dirty="0"/>
              <a:t> (</a:t>
            </a:r>
            <a:r>
              <a:rPr lang="da-DK" sz="2800" dirty="0" err="1"/>
              <a:t>handläggare</a:t>
            </a:r>
            <a:r>
              <a:rPr lang="da-DK" sz="2800" dirty="0"/>
              <a:t>, </a:t>
            </a:r>
            <a:r>
              <a:rPr lang="da-DK" sz="2800" dirty="0" err="1"/>
              <a:t>ledare</a:t>
            </a:r>
            <a:r>
              <a:rPr lang="da-DK" sz="2800" dirty="0"/>
              <a:t>, administration) </a:t>
            </a:r>
          </a:p>
          <a:p>
            <a:endParaRPr lang="da-DK" sz="28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7361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D8524-8D9C-4EE2-91F6-F8412951A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39417"/>
            <a:ext cx="6967220" cy="1238568"/>
          </a:xfrm>
        </p:spPr>
        <p:txBody>
          <a:bodyPr/>
          <a:lstStyle/>
          <a:p>
            <a:r>
              <a:rPr lang="da-DK" dirty="0" err="1">
                <a:ea typeface="Verdana"/>
              </a:rPr>
              <a:t>När</a:t>
            </a:r>
            <a:r>
              <a:rPr lang="da-DK" dirty="0">
                <a:ea typeface="Verdana"/>
              </a:rPr>
              <a:t> vi </a:t>
            </a:r>
            <a:r>
              <a:rPr lang="da-DK" dirty="0" err="1">
                <a:ea typeface="Verdana"/>
              </a:rPr>
              <a:t>pratar</a:t>
            </a:r>
            <a:r>
              <a:rPr lang="da-DK" dirty="0">
                <a:ea typeface="Verdana"/>
              </a:rPr>
              <a:t> om </a:t>
            </a:r>
            <a:r>
              <a:rPr lang="da-DK" dirty="0" err="1">
                <a:ea typeface="Verdana"/>
              </a:rPr>
              <a:t>individerna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5B0494-EC9E-48B3-B63F-EFC9DE288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452677"/>
            <a:ext cx="6639160" cy="399523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457200" indent="-457200">
              <a:buChar char="•"/>
            </a:pPr>
            <a:r>
              <a:rPr lang="da-DK" dirty="0" err="1">
                <a:ea typeface="+mn-lt"/>
                <a:cs typeface="+mn-lt"/>
              </a:rPr>
              <a:t>Att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prata</a:t>
            </a:r>
            <a:r>
              <a:rPr lang="da-DK" dirty="0">
                <a:ea typeface="+mn-lt"/>
                <a:cs typeface="+mn-lt"/>
              </a:rPr>
              <a:t> om </a:t>
            </a:r>
            <a:r>
              <a:rPr lang="da-DK" dirty="0" err="1">
                <a:ea typeface="+mn-lt"/>
                <a:cs typeface="+mn-lt"/>
              </a:rPr>
              <a:t>individerna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är</a:t>
            </a:r>
            <a:r>
              <a:rPr lang="da-DK" dirty="0">
                <a:ea typeface="+mn-lt"/>
                <a:cs typeface="+mn-lt"/>
              </a:rPr>
              <a:t> en stor del av den </a:t>
            </a:r>
            <a:r>
              <a:rPr lang="da-DK" dirty="0" err="1">
                <a:ea typeface="+mn-lt"/>
                <a:cs typeface="+mn-lt"/>
              </a:rPr>
              <a:t>professionella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praktiken</a:t>
            </a:r>
            <a:r>
              <a:rPr lang="da-DK" dirty="0">
                <a:ea typeface="+mn-lt"/>
                <a:cs typeface="+mn-lt"/>
              </a:rPr>
              <a:t>.</a:t>
            </a:r>
          </a:p>
          <a:p>
            <a:pPr marL="457200" indent="-457200">
              <a:buChar char="•"/>
            </a:pPr>
            <a:r>
              <a:rPr lang="da-DK" dirty="0">
                <a:ea typeface="+mn-lt"/>
                <a:cs typeface="+mn-lt"/>
              </a:rPr>
              <a:t>Språk </a:t>
            </a:r>
            <a:r>
              <a:rPr lang="da-DK" dirty="0" err="1">
                <a:ea typeface="+mn-lt"/>
                <a:cs typeface="+mn-lt"/>
              </a:rPr>
              <a:t>skapar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världen</a:t>
            </a:r>
            <a:r>
              <a:rPr lang="da-DK" dirty="0">
                <a:ea typeface="+mn-lt"/>
                <a:cs typeface="+mn-lt"/>
              </a:rPr>
              <a:t>, vi kan </a:t>
            </a:r>
            <a:r>
              <a:rPr lang="da-DK" dirty="0" err="1">
                <a:ea typeface="+mn-lt"/>
                <a:cs typeface="+mn-lt"/>
              </a:rPr>
              <a:t>inte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berätta</a:t>
            </a:r>
            <a:r>
              <a:rPr lang="da-DK" dirty="0">
                <a:ea typeface="+mn-lt"/>
                <a:cs typeface="+mn-lt"/>
              </a:rPr>
              <a:t> neutralt. </a:t>
            </a:r>
            <a:endParaRPr lang="da-DK" dirty="0">
              <a:ea typeface="Verdana"/>
            </a:endParaRPr>
          </a:p>
          <a:p>
            <a:pPr marL="457200" indent="-457200">
              <a:buChar char="•"/>
            </a:pPr>
            <a:r>
              <a:rPr lang="da-DK" dirty="0" err="1">
                <a:ea typeface="+mn-lt"/>
                <a:cs typeface="+mn-lt"/>
              </a:rPr>
              <a:t>Språket</a:t>
            </a:r>
            <a:r>
              <a:rPr lang="da-DK" dirty="0">
                <a:ea typeface="+mn-lt"/>
                <a:cs typeface="+mn-lt"/>
              </a:rPr>
              <a:t> kan både </a:t>
            </a:r>
            <a:r>
              <a:rPr lang="da-DK" dirty="0" err="1">
                <a:ea typeface="+mn-lt"/>
                <a:cs typeface="+mn-lt"/>
              </a:rPr>
              <a:t>öppna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och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stänga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för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att</a:t>
            </a:r>
            <a:r>
              <a:rPr lang="da-DK" dirty="0">
                <a:ea typeface="+mn-lt"/>
                <a:cs typeface="+mn-lt"/>
              </a:rPr>
              <a:t> se </a:t>
            </a:r>
            <a:r>
              <a:rPr lang="da-DK" dirty="0" err="1">
                <a:ea typeface="+mn-lt"/>
                <a:cs typeface="+mn-lt"/>
              </a:rPr>
              <a:t>handlingsutrymme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och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möjligheter</a:t>
            </a:r>
            <a:r>
              <a:rPr lang="da-DK" dirty="0">
                <a:ea typeface="+mn-lt"/>
                <a:cs typeface="+mn-lt"/>
              </a:rPr>
              <a:t>.</a:t>
            </a:r>
          </a:p>
          <a:p>
            <a:pPr marL="457200" indent="-457200">
              <a:buChar char="•"/>
            </a:pPr>
            <a:r>
              <a:rPr lang="da-DK" dirty="0" err="1">
                <a:ea typeface="+mn-lt"/>
                <a:cs typeface="+mn-lt"/>
              </a:rPr>
              <a:t>Upplevt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handlingsutrymme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ökar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medarbetarens</a:t>
            </a:r>
            <a:r>
              <a:rPr lang="da-DK" dirty="0">
                <a:ea typeface="+mn-lt"/>
                <a:cs typeface="+mn-lt"/>
              </a:rPr>
              <a:t> </a:t>
            </a:r>
            <a:r>
              <a:rPr lang="da-DK" dirty="0" err="1">
                <a:ea typeface="+mn-lt"/>
                <a:cs typeface="+mn-lt"/>
              </a:rPr>
              <a:t>tilltro</a:t>
            </a:r>
            <a:r>
              <a:rPr lang="da-DK" dirty="0">
                <a:ea typeface="+mn-lt"/>
                <a:cs typeface="+mn-lt"/>
              </a:rPr>
              <a:t> till </a:t>
            </a:r>
            <a:r>
              <a:rPr lang="da-DK" dirty="0" err="1">
                <a:ea typeface="+mn-lt"/>
                <a:cs typeface="+mn-lt"/>
              </a:rPr>
              <a:t>jobbchansen</a:t>
            </a:r>
            <a:r>
              <a:rPr lang="da-DK" dirty="0">
                <a:ea typeface="+mn-lt"/>
                <a:cs typeface="+mn-lt"/>
              </a:rPr>
              <a:t>.</a:t>
            </a:r>
            <a:endParaRPr lang="da-DK" dirty="0">
              <a:ea typeface="Verdana"/>
            </a:endParaRPr>
          </a:p>
          <a:p>
            <a:endParaRPr lang="da-DK" dirty="0">
              <a:ea typeface="Verdana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3EF142-9130-4669-B058-54ABF8FC5B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Språk </a:t>
            </a:r>
            <a:r>
              <a:rPr lang="da-DK" dirty="0" err="1"/>
              <a:t>skapar</a:t>
            </a:r>
            <a:r>
              <a:rPr lang="da-DK" dirty="0"/>
              <a:t> </a:t>
            </a:r>
            <a:r>
              <a:rPr lang="da-DK" dirty="0" err="1"/>
              <a:t>förväntningar</a:t>
            </a: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1CAEB1-2522-474A-A735-426E435D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22047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706" y="1193482"/>
            <a:ext cx="8144367" cy="757866"/>
          </a:xfrm>
        </p:spPr>
        <p:txBody>
          <a:bodyPr>
            <a:normAutofit/>
          </a:bodyPr>
          <a:lstStyle/>
          <a:p>
            <a:pPr algn="ctr"/>
            <a:r>
              <a:rPr lang="da-DK" sz="3600" dirty="0" err="1"/>
              <a:t>ExempeL</a:t>
            </a:r>
            <a:r>
              <a:rPr lang="da-DK" sz="3600" dirty="0"/>
              <a:t> på </a:t>
            </a:r>
            <a:r>
              <a:rPr lang="da-DK" sz="3600" dirty="0" err="1"/>
              <a:t>språkbruk</a:t>
            </a:r>
            <a:r>
              <a:rPr lang="da-DK" sz="3600" dirty="0"/>
              <a:t> </a:t>
            </a:r>
            <a:endParaRPr 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97280" y="2083324"/>
            <a:ext cx="6967220" cy="422540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Tunga deltagare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”Goda”/”dåliga” </a:t>
            </a:r>
            <a:r>
              <a:rPr lang="da-DK" dirty="0" err="1"/>
              <a:t>deltagare</a:t>
            </a: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Djurnamnen: Ålen, Gorillan, Strutsen (Dorthe Birkmose, 2013)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”Den arabiska prinsen”, ”fallfrukt”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Ironi: ”</a:t>
            </a:r>
            <a:r>
              <a:rPr lang="da-DK" dirty="0" err="1"/>
              <a:t>Lycka</a:t>
            </a:r>
            <a:r>
              <a:rPr lang="da-DK" dirty="0"/>
              <a:t> till”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ADHD-</a:t>
            </a:r>
            <a:r>
              <a:rPr lang="da-DK" dirty="0" err="1"/>
              <a:t>flickan</a:t>
            </a:r>
            <a:r>
              <a:rPr lang="da-DK" dirty="0"/>
              <a:t>, </a:t>
            </a:r>
            <a:r>
              <a:rPr lang="da-DK" dirty="0" err="1"/>
              <a:t>Gängkillen</a:t>
            </a:r>
            <a:r>
              <a:rPr lang="da-DK" dirty="0"/>
              <a:t>, osv.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”Shoppa runt”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Långa beskrivningar av negativa karakteristika (alkoholist, aggressiv, lat/slö, inte motiverad osv.).</a:t>
            </a:r>
          </a:p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7692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1081918"/>
            <a:ext cx="6967220" cy="1238568"/>
          </a:xfrm>
        </p:spPr>
        <p:txBody>
          <a:bodyPr/>
          <a:lstStyle/>
          <a:p>
            <a:pPr algn="ctr"/>
            <a:r>
              <a:rPr lang="da-DK" dirty="0"/>
              <a:t>Vi förmedlar tron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97280" y="2158739"/>
            <a:ext cx="6967220" cy="414998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Hur vi pratar om deltagarna påverkar våra förväntningar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Forskning visar att vi inte kan dölja våra uppfattningar och förväntningar - precis som de kommer att betyda något för vårt eget beteende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Ett sätt kan vara att öka vår medvetenhet om hur våra egna förväntningar påverkar andras beteende</a:t>
            </a:r>
            <a:r>
              <a:rPr lang="da-DK" dirty="0"/>
              <a:t>(Manger og Wormnes, 2015)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32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7638D-FE17-413D-C42F-018B929E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8" y="1041875"/>
            <a:ext cx="6967221" cy="691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a-DK" dirty="0"/>
              <a:t>Eksempel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F2908C-8C18-3AEB-C89F-193538A3C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8" y="1885361"/>
            <a:ext cx="8144368" cy="4423364"/>
          </a:xfrm>
        </p:spPr>
        <p:txBody>
          <a:bodyPr>
            <a:normAutofit fontScale="62500" lnSpcReduction="20000"/>
          </a:bodyPr>
          <a:lstStyle/>
          <a:p>
            <a:r>
              <a:rPr lang="sv-SE" b="1" dirty="0" err="1"/>
              <a:t>Teammöte</a:t>
            </a:r>
            <a:r>
              <a:rPr lang="sv-SE" b="1" dirty="0"/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Presentation av centrala resultat från forskningscentrets analyser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Presentation från praxis där forskningen relateras till det konkreta arbetet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 err="1"/>
              <a:t>Refleksioner</a:t>
            </a:r>
            <a:r>
              <a:rPr lang="sv-SE" dirty="0"/>
              <a:t> och dialog i teams</a:t>
            </a:r>
          </a:p>
          <a:p>
            <a:endParaRPr lang="sv-SE" b="1" dirty="0"/>
          </a:p>
          <a:p>
            <a:r>
              <a:rPr lang="sv-SE" b="1" dirty="0"/>
              <a:t>Fortsätt arbeta med det i små grupper i kanske en månad eller två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err="1"/>
              <a:t>Granska</a:t>
            </a:r>
            <a:r>
              <a:rPr lang="da-DK" sz="2400" dirty="0"/>
              <a:t> skriftligt </a:t>
            </a:r>
            <a:r>
              <a:rPr lang="da-DK" sz="2400" dirty="0" err="1"/>
              <a:t>material</a:t>
            </a:r>
            <a:r>
              <a:rPr lang="da-DK" sz="2400" dirty="0"/>
              <a:t>: rapporter, journal, brev, 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Göra små experiment. Vad händer om man presenterar deltagarnas styrkor först när man ska presentera en deltagare för ett företag?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Be din kollega att observera ett av dina samtal och be om feedback på hur du uttrycker din tilltro till deltagaren (positivt eller negativt)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Observera hur dina kollegor pratar om deltagarna</a:t>
            </a:r>
            <a:endParaRPr lang="da-DK" sz="2400" dirty="0"/>
          </a:p>
          <a:p>
            <a:pPr marL="1105200" lvl="1" indent="-457200"/>
            <a:endParaRPr lang="da-DK" dirty="0"/>
          </a:p>
          <a:p>
            <a:r>
              <a:rPr lang="sv-SE" b="1" dirty="0" err="1"/>
              <a:t>Teammöte</a:t>
            </a:r>
            <a:r>
              <a:rPr lang="sv-SE" b="1" dirty="0"/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Presentera det ni har arbetat med och reflektera över det tillsammans</a:t>
            </a:r>
          </a:p>
          <a:p>
            <a:endParaRPr lang="sv-SE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5F1C593-CFDC-016F-CD21-206E399713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Hur kan vi </a:t>
            </a:r>
            <a:r>
              <a:rPr lang="da-DK" dirty="0" err="1"/>
              <a:t>jobba</a:t>
            </a:r>
            <a:r>
              <a:rPr lang="da-DK" dirty="0"/>
              <a:t> med ‘tilltron’?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C02C472-89FF-B9B9-5F69-5D655BC3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0644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40761" y="1985620"/>
            <a:ext cx="6967220" cy="357346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/>
              <a:t>Ändrat språkbruk får inte problemen att försvinna, men det kan öppna upp nya möjligheter som påverkar ”tilltron" i en positiv riktning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/>
              <a:t>Fokusera på att gå från begränsande/stängande språkbruk till ett språkbruk som öppnar upp för nya möjligheter</a:t>
            </a:r>
            <a:endParaRPr lang="da-DK" sz="32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2150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215A7-C35E-0165-1C45-F77F6CCD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443182"/>
            <a:ext cx="4289196" cy="4161802"/>
          </a:xfrm>
        </p:spPr>
        <p:txBody>
          <a:bodyPr anchor="ctr">
            <a:normAutofit/>
          </a:bodyPr>
          <a:lstStyle/>
          <a:p>
            <a:r>
              <a:rPr lang="da-DK" dirty="0">
                <a:solidFill>
                  <a:srgbClr val="65873E"/>
                </a:solidFill>
              </a:rPr>
              <a:t>Tak </a:t>
            </a:r>
            <a:r>
              <a:rPr lang="da-DK" dirty="0" err="1">
                <a:solidFill>
                  <a:srgbClr val="65873E"/>
                </a:solidFill>
              </a:rPr>
              <a:t>för</a:t>
            </a:r>
            <a:r>
              <a:rPr lang="da-DK" dirty="0">
                <a:solidFill>
                  <a:srgbClr val="65873E"/>
                </a:solidFill>
              </a:rPr>
              <a:t> ordet</a:t>
            </a:r>
            <a:br>
              <a:rPr lang="da-DK" dirty="0">
                <a:solidFill>
                  <a:srgbClr val="65873E"/>
                </a:solidFill>
              </a:rPr>
            </a:br>
            <a:br>
              <a:rPr lang="da-DK" dirty="0">
                <a:solidFill>
                  <a:srgbClr val="65873E"/>
                </a:solidFill>
              </a:rPr>
            </a:br>
            <a:r>
              <a:rPr lang="en-US" sz="2000" b="1" dirty="0"/>
              <a:t>Charlotte Liebak Hansen</a:t>
            </a:r>
            <a:r>
              <a:rPr lang="en-US" sz="2000" dirty="0"/>
              <a:t>, </a:t>
            </a:r>
            <a:r>
              <a:rPr lang="en-US" sz="2000" dirty="0" err="1"/>
              <a:t>Forskningschef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chh@vaeksthus.dk</a:t>
            </a:r>
            <a:r>
              <a:rPr lang="en-US" sz="2000" dirty="0"/>
              <a:t> </a:t>
            </a:r>
            <a:br>
              <a:rPr lang="en-US" sz="2000" dirty="0"/>
            </a:br>
            <a:endParaRPr lang="da-DK" sz="2000" dirty="0">
              <a:solidFill>
                <a:srgbClr val="65873E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EE58FE-2B22-71AC-1CBA-D5A8AF0B0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386" y="1953294"/>
            <a:ext cx="3500981" cy="43554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700" b="1" dirty="0">
                <a:solidFill>
                  <a:srgbClr val="65873E"/>
                </a:solidFill>
              </a:rPr>
              <a:t>Vil du vide mere om vores praksis</a:t>
            </a:r>
          </a:p>
          <a:p>
            <a:pPr>
              <a:lnSpc>
                <a:spcPct val="90000"/>
              </a:lnSpc>
            </a:pPr>
            <a:r>
              <a:rPr lang="da-DK" sz="1700" dirty="0">
                <a:hlinkClick r:id="rId3"/>
              </a:rPr>
              <a:t>https://www.vaeksthuset.dk/</a:t>
            </a:r>
            <a:r>
              <a:rPr lang="da-DK" sz="1700" dirty="0"/>
              <a:t> </a:t>
            </a:r>
          </a:p>
          <a:p>
            <a:pPr>
              <a:lnSpc>
                <a:spcPct val="90000"/>
              </a:lnSpc>
            </a:pPr>
            <a:endParaRPr lang="da-DK" sz="1700" dirty="0"/>
          </a:p>
          <a:p>
            <a:pPr>
              <a:lnSpc>
                <a:spcPct val="90000"/>
              </a:lnSpc>
            </a:pPr>
            <a:r>
              <a:rPr lang="da-DK" sz="1700" b="1" dirty="0"/>
              <a:t>Vil du vide mere om vores forskning</a:t>
            </a:r>
          </a:p>
          <a:p>
            <a:pPr>
              <a:lnSpc>
                <a:spcPct val="90000"/>
              </a:lnSpc>
            </a:pPr>
            <a:r>
              <a:rPr lang="da-DK" sz="1700" dirty="0">
                <a:hlinkClick r:id="rId4"/>
              </a:rPr>
              <a:t>https://vaeksthusets-forskningscenter.dk/</a:t>
            </a:r>
            <a:r>
              <a:rPr lang="da-DK" sz="1700" dirty="0"/>
              <a:t> </a:t>
            </a:r>
          </a:p>
          <a:p>
            <a:pPr>
              <a:lnSpc>
                <a:spcPct val="90000"/>
              </a:lnSpc>
            </a:pPr>
            <a:endParaRPr lang="da-DK" sz="17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700" b="1" dirty="0">
                <a:solidFill>
                  <a:schemeClr val="bg2"/>
                </a:solidFill>
              </a:rPr>
              <a:t>Vil du vide mere om vores kompetenceudvikling</a:t>
            </a:r>
          </a:p>
          <a:p>
            <a:pPr>
              <a:lnSpc>
                <a:spcPct val="90000"/>
              </a:lnSpc>
            </a:pPr>
            <a:r>
              <a:rPr lang="da-DK" sz="1700" dirty="0">
                <a:hlinkClick r:id="rId5"/>
              </a:rPr>
              <a:t>https://vaeksthusets-kompetencecenter.dk/</a:t>
            </a:r>
            <a:r>
              <a:rPr lang="da-DK" sz="1700" dirty="0"/>
              <a:t>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A655EEC-F2EF-391D-91AF-74356E4DB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57" y="383223"/>
            <a:ext cx="3999637" cy="1329879"/>
          </a:xfrm>
          <a:prstGeom prst="rect">
            <a:avLst/>
          </a:prstGeom>
          <a:noFill/>
        </p:spPr>
      </p:pic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F96D21-1875-77A3-70BB-538D290C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2359" y="383223"/>
            <a:ext cx="1268007" cy="507684"/>
          </a:xfrm>
        </p:spPr>
        <p:txBody>
          <a:bodyPr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februar 2024</a:t>
            </a:r>
          </a:p>
        </p:txBody>
      </p:sp>
    </p:spTree>
    <p:extLst>
      <p:ext uri="{BB962C8B-B14F-4D97-AF65-F5344CB8AC3E}">
        <p14:creationId xmlns:p14="http://schemas.microsoft.com/office/powerpoint/2010/main" val="202077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De 11 BIP-indikatorer för anställningsbarhet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graphicFrame>
        <p:nvGraphicFramePr>
          <p:cNvPr id="5" name="Pladsholder til billede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845889299"/>
              </p:ext>
            </p:extLst>
          </p:nvPr>
        </p:nvGraphicFramePr>
        <p:xfrm>
          <a:off x="324407" y="981326"/>
          <a:ext cx="8280400" cy="521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282339" y="5804945"/>
            <a:ext cx="2438027" cy="79216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txBody>
          <a:bodyPr wrap="none" lIns="90000" tIns="46800" rIns="90000" bIns="46800" anchor="ctr"/>
          <a:lstStyle/>
          <a:p>
            <a:pPr algn="ctr">
              <a:spcBef>
                <a:spcPct val="20000"/>
              </a:spcBef>
              <a:spcAft>
                <a:spcPct val="10000"/>
              </a:spcAft>
              <a:buClr>
                <a:schemeClr val="folHlink"/>
              </a:buClr>
            </a:pPr>
            <a:r>
              <a:rPr lang="sv-SE" sz="1200" dirty="0">
                <a:solidFill>
                  <a:schemeClr val="bg1"/>
                </a:solidFill>
              </a:rPr>
              <a:t>Primär frågor i 5 skala.</a:t>
            </a:r>
          </a:p>
          <a:p>
            <a:pPr algn="ctr">
              <a:spcBef>
                <a:spcPct val="20000"/>
              </a:spcBef>
              <a:spcAft>
                <a:spcPct val="10000"/>
              </a:spcAft>
              <a:buClr>
                <a:schemeClr val="folHlink"/>
              </a:buClr>
            </a:pPr>
            <a:r>
              <a:rPr lang="sv-SE" sz="1200" dirty="0">
                <a:solidFill>
                  <a:schemeClr val="bg1"/>
                </a:solidFill>
              </a:rPr>
              <a:t> 1 är den lägsta poängen, </a:t>
            </a:r>
          </a:p>
          <a:p>
            <a:pPr algn="ctr">
              <a:spcBef>
                <a:spcPct val="20000"/>
              </a:spcBef>
              <a:spcAft>
                <a:spcPct val="10000"/>
              </a:spcAft>
              <a:buClr>
                <a:schemeClr val="folHlink"/>
              </a:buClr>
            </a:pPr>
            <a:r>
              <a:rPr lang="sv-SE" sz="1200" dirty="0">
                <a:solidFill>
                  <a:schemeClr val="bg1"/>
                </a:solidFill>
              </a:rPr>
              <a:t>5 är den högsta</a:t>
            </a:r>
            <a:endParaRPr lang="da-DK" altLang="da-DK" sz="1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4069" y="5701972"/>
            <a:ext cx="2438027" cy="79216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txBody>
          <a:bodyPr wrap="none" lIns="90000" tIns="46800" rIns="90000" bIns="46800" anchor="ctr"/>
          <a:lstStyle/>
          <a:p>
            <a:pPr algn="ctr">
              <a:spcBef>
                <a:spcPct val="20000"/>
              </a:spcBef>
              <a:spcAft>
                <a:spcPct val="10000"/>
              </a:spcAft>
              <a:buClr>
                <a:schemeClr val="folHlink"/>
              </a:buClr>
            </a:pPr>
            <a:r>
              <a:rPr lang="sv-SE" sz="1200" dirty="0">
                <a:solidFill>
                  <a:schemeClr val="bg1"/>
                </a:solidFill>
              </a:rPr>
              <a:t>Ett frågeformulär </a:t>
            </a:r>
          </a:p>
          <a:p>
            <a:pPr algn="ctr">
              <a:spcBef>
                <a:spcPct val="20000"/>
              </a:spcBef>
              <a:spcAft>
                <a:spcPct val="10000"/>
              </a:spcAft>
              <a:buClr>
                <a:schemeClr val="folHlink"/>
              </a:buClr>
            </a:pPr>
            <a:r>
              <a:rPr lang="sv-SE" sz="1200" dirty="0">
                <a:solidFill>
                  <a:schemeClr val="bg1"/>
                </a:solidFill>
              </a:rPr>
              <a:t>för handläggare </a:t>
            </a:r>
          </a:p>
          <a:p>
            <a:pPr algn="ctr">
              <a:spcBef>
                <a:spcPct val="20000"/>
              </a:spcBef>
              <a:spcAft>
                <a:spcPct val="10000"/>
              </a:spcAft>
              <a:buClr>
                <a:schemeClr val="folHlink"/>
              </a:buClr>
            </a:pPr>
            <a:r>
              <a:rPr lang="sv-SE" sz="1200" dirty="0">
                <a:solidFill>
                  <a:schemeClr val="bg1"/>
                </a:solidFill>
              </a:rPr>
              <a:t>och ett för individer</a:t>
            </a:r>
            <a:endParaRPr lang="da-DK" altLang="da-DK" sz="1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5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962489"/>
              </p:ext>
            </p:extLst>
          </p:nvPr>
        </p:nvGraphicFramePr>
        <p:xfrm>
          <a:off x="1210614" y="1956876"/>
          <a:ext cx="6093474" cy="3820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524"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24"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524"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524"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24"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524"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524"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524"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97040" y="1051062"/>
            <a:ext cx="2835179" cy="928926"/>
          </a:xfrm>
        </p:spPr>
        <p:txBody>
          <a:bodyPr>
            <a:normAutofit/>
          </a:bodyPr>
          <a:lstStyle/>
          <a:p>
            <a:r>
              <a:rPr lang="da-DK" dirty="0"/>
              <a:t>data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10" name="Tekstfelt 9"/>
          <p:cNvSpPr txBox="1"/>
          <p:nvPr/>
        </p:nvSpPr>
        <p:spPr>
          <a:xfrm>
            <a:off x="1400532" y="2168743"/>
            <a:ext cx="2745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dirty="0">
                <a:solidFill>
                  <a:schemeClr val="bg2"/>
                </a:solidFill>
              </a:rPr>
              <a:t>27.000</a:t>
            </a:r>
            <a:r>
              <a:rPr lang="da-DK" sz="2400" b="1" dirty="0">
                <a:solidFill>
                  <a:srgbClr val="21B552"/>
                </a:solidFill>
              </a:rPr>
              <a:t> </a:t>
            </a:r>
            <a:r>
              <a:rPr lang="da-DK" sz="1500" dirty="0" err="1">
                <a:solidFill>
                  <a:schemeClr val="accent1"/>
                </a:solidFill>
              </a:rPr>
              <a:t>svarsformulär</a:t>
            </a:r>
            <a:r>
              <a:rPr lang="da-DK" sz="1500" dirty="0">
                <a:solidFill>
                  <a:schemeClr val="accent1"/>
                </a:solidFill>
              </a:rPr>
              <a:t> </a:t>
            </a:r>
            <a:r>
              <a:rPr lang="da-DK" sz="1500" dirty="0" err="1">
                <a:solidFill>
                  <a:schemeClr val="accent1"/>
                </a:solidFill>
              </a:rPr>
              <a:t>från</a:t>
            </a:r>
            <a:r>
              <a:rPr lang="da-DK" sz="1500" dirty="0">
                <a:solidFill>
                  <a:schemeClr val="accent1"/>
                </a:solidFill>
              </a:rPr>
              <a:t> </a:t>
            </a:r>
            <a:r>
              <a:rPr lang="da-DK" sz="1500" dirty="0" err="1">
                <a:solidFill>
                  <a:schemeClr val="accent1"/>
                </a:solidFill>
              </a:rPr>
              <a:t>handläggare</a:t>
            </a:r>
            <a:r>
              <a:rPr lang="da-DK" sz="1500" dirty="0">
                <a:solidFill>
                  <a:schemeClr val="accent1"/>
                </a:solidFill>
              </a:rPr>
              <a:t> </a:t>
            </a:r>
            <a:r>
              <a:rPr lang="da-DK" sz="1500" dirty="0" err="1">
                <a:solidFill>
                  <a:schemeClr val="accent1"/>
                </a:solidFill>
              </a:rPr>
              <a:t>och</a:t>
            </a:r>
            <a:r>
              <a:rPr lang="da-DK" sz="1500" dirty="0">
                <a:solidFill>
                  <a:schemeClr val="accent1"/>
                </a:solidFill>
              </a:rPr>
              <a:t> </a:t>
            </a:r>
            <a:r>
              <a:rPr lang="da-DK" sz="1500" dirty="0" err="1">
                <a:solidFill>
                  <a:schemeClr val="accent1"/>
                </a:solidFill>
              </a:rPr>
              <a:t>deltagare</a:t>
            </a:r>
            <a:r>
              <a:rPr lang="da-DK" sz="1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1" name="Tekstfelt 30"/>
          <p:cNvSpPr txBox="1"/>
          <p:nvPr/>
        </p:nvSpPr>
        <p:spPr>
          <a:xfrm>
            <a:off x="4490336" y="3866972"/>
            <a:ext cx="327499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dirty="0">
                <a:solidFill>
                  <a:schemeClr val="bg2"/>
                </a:solidFill>
              </a:rPr>
              <a:t>10 jobcentre </a:t>
            </a:r>
            <a:r>
              <a:rPr lang="da-DK" sz="1500" dirty="0"/>
              <a:t>deltog </a:t>
            </a:r>
            <a:r>
              <a:rPr lang="da-DK" sz="1500" dirty="0" err="1"/>
              <a:t>och</a:t>
            </a:r>
            <a:r>
              <a:rPr lang="da-DK" sz="1500" dirty="0"/>
              <a:t> ca. </a:t>
            </a:r>
          </a:p>
          <a:p>
            <a:r>
              <a:rPr lang="da-DK" sz="3000" b="1" dirty="0">
                <a:solidFill>
                  <a:schemeClr val="bg2"/>
                </a:solidFill>
              </a:rPr>
              <a:t>300 </a:t>
            </a:r>
            <a:r>
              <a:rPr lang="da-DK" sz="3000" b="1" dirty="0" err="1">
                <a:solidFill>
                  <a:schemeClr val="bg2"/>
                </a:solidFill>
              </a:rPr>
              <a:t>handläggare</a:t>
            </a:r>
            <a:endParaRPr lang="da-DK" sz="3000" b="1" dirty="0">
              <a:solidFill>
                <a:schemeClr val="bg2"/>
              </a:solidFill>
            </a:endParaRPr>
          </a:p>
        </p:txBody>
      </p:sp>
      <p:sp>
        <p:nvSpPr>
          <p:cNvPr id="33" name="Tekstfelt 32"/>
          <p:cNvSpPr txBox="1"/>
          <p:nvPr/>
        </p:nvSpPr>
        <p:spPr>
          <a:xfrm>
            <a:off x="4537871" y="2851987"/>
            <a:ext cx="2500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dirty="0">
                <a:solidFill>
                  <a:schemeClr val="bg2"/>
                </a:solidFill>
              </a:rPr>
              <a:t>4 år </a:t>
            </a:r>
            <a:r>
              <a:rPr lang="da-DK" sz="1500" dirty="0">
                <a:solidFill>
                  <a:schemeClr val="accent1"/>
                </a:solidFill>
              </a:rPr>
              <a:t>eller tills de</a:t>
            </a:r>
          </a:p>
        </p:txBody>
      </p:sp>
      <p:sp>
        <p:nvSpPr>
          <p:cNvPr id="34" name="Tekstfelt 33"/>
          <p:cNvSpPr txBox="1"/>
          <p:nvPr/>
        </p:nvSpPr>
        <p:spPr>
          <a:xfrm>
            <a:off x="4518699" y="1928638"/>
            <a:ext cx="3581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dirty="0" err="1">
                <a:solidFill>
                  <a:schemeClr val="accent1"/>
                </a:solidFill>
              </a:rPr>
              <a:t>Följt</a:t>
            </a:r>
            <a:r>
              <a:rPr lang="da-DK" sz="1500" dirty="0"/>
              <a:t> </a:t>
            </a:r>
          </a:p>
          <a:p>
            <a:r>
              <a:rPr lang="da-DK" sz="3000" b="1" dirty="0">
                <a:solidFill>
                  <a:schemeClr val="bg2"/>
                </a:solidFill>
              </a:rPr>
              <a:t>4.000 </a:t>
            </a:r>
            <a:r>
              <a:rPr lang="da-DK" sz="3000" b="1" dirty="0" err="1">
                <a:solidFill>
                  <a:schemeClr val="bg2"/>
                </a:solidFill>
              </a:rPr>
              <a:t>deltagare</a:t>
            </a:r>
            <a:r>
              <a:rPr lang="da-DK" sz="1500" dirty="0"/>
              <a:t> </a:t>
            </a:r>
            <a:r>
              <a:rPr lang="da-DK" sz="1500" dirty="0">
                <a:solidFill>
                  <a:schemeClr val="accent1"/>
                </a:solidFill>
              </a:rPr>
              <a:t>under</a:t>
            </a:r>
          </a:p>
        </p:txBody>
      </p:sp>
      <p:sp>
        <p:nvSpPr>
          <p:cNvPr id="35" name="Tekstfelt 34"/>
          <p:cNvSpPr txBox="1"/>
          <p:nvPr/>
        </p:nvSpPr>
        <p:spPr>
          <a:xfrm>
            <a:off x="4572000" y="3349588"/>
            <a:ext cx="25008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dirty="0">
                <a:solidFill>
                  <a:schemeClr val="accent1"/>
                </a:solidFill>
              </a:rPr>
              <a:t>har kommit i jobb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32" y="3942052"/>
            <a:ext cx="914400" cy="914400"/>
          </a:xfrm>
          <a:prstGeom prst="rect">
            <a:avLst/>
          </a:prstGeom>
        </p:spPr>
      </p:pic>
      <p:sp>
        <p:nvSpPr>
          <p:cNvPr id="36" name="Tekstfelt 35"/>
          <p:cNvSpPr txBox="1"/>
          <p:nvPr/>
        </p:nvSpPr>
        <p:spPr>
          <a:xfrm>
            <a:off x="2262586" y="4006837"/>
            <a:ext cx="20770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dirty="0">
                <a:solidFill>
                  <a:schemeClr val="accent1"/>
                </a:solidFill>
              </a:rPr>
              <a:t>Kopplar svarsformulär med registerdata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4D64AB7-FC8B-4012-98AD-21586B47AA8F}"/>
              </a:ext>
            </a:extLst>
          </p:cNvPr>
          <p:cNvSpPr/>
          <p:nvPr/>
        </p:nvSpPr>
        <p:spPr>
          <a:xfrm>
            <a:off x="1065229" y="4871255"/>
            <a:ext cx="30805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i="1" dirty="0">
                <a:solidFill>
                  <a:schemeClr val="accent1"/>
                </a:solidFill>
              </a:rPr>
              <a:t>registerdata</a:t>
            </a:r>
            <a:r>
              <a:rPr lang="da-DK" sz="1200" i="1" dirty="0">
                <a:solidFill>
                  <a:schemeClr val="accent1"/>
                </a:solidFill>
              </a:rPr>
              <a:t> (</a:t>
            </a:r>
            <a:r>
              <a:rPr lang="da-DK" sz="1200" dirty="0">
                <a:solidFill>
                  <a:schemeClr val="accent1"/>
                </a:solidFill>
              </a:rPr>
              <a:t>kön, ålder, etnicitet, arbetslivserfarenhet, hälsodata, kriminalitet (crime history), familjesituation, utbildning, antal år på offentligt stöd etc.)</a:t>
            </a:r>
          </a:p>
        </p:txBody>
      </p:sp>
    </p:spTree>
    <p:extLst>
      <p:ext uri="{BB962C8B-B14F-4D97-AF65-F5344CB8AC3E}">
        <p14:creationId xmlns:p14="http://schemas.microsoft.com/office/powerpoint/2010/main" val="323160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402819"/>
            <a:ext cx="8155877" cy="928926"/>
          </a:xfrm>
        </p:spPr>
        <p:txBody>
          <a:bodyPr>
            <a:normAutofit/>
          </a:bodyPr>
          <a:lstStyle/>
          <a:p>
            <a:r>
              <a:rPr lang="da-DK" dirty="0" err="1"/>
              <a:t>Deltagare</a:t>
            </a:r>
            <a:r>
              <a:rPr lang="da-DK" dirty="0"/>
              <a:t> i bip</a:t>
            </a:r>
            <a:endParaRPr lang="da-DK" sz="27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92799" y="2621258"/>
            <a:ext cx="7718749" cy="2967537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71%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outbildade</a:t>
            </a:r>
            <a:r>
              <a:rPr lang="da-DK" dirty="0"/>
              <a:t> (</a:t>
            </a:r>
            <a:r>
              <a:rPr lang="da-DK" dirty="0" err="1"/>
              <a:t>unskilled</a:t>
            </a:r>
            <a:r>
              <a:rPr lang="da-DK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err="1"/>
              <a:t>Begränsat</a:t>
            </a:r>
            <a:r>
              <a:rPr lang="da-DK" dirty="0"/>
              <a:t> </a:t>
            </a:r>
            <a:r>
              <a:rPr lang="da-DK" dirty="0" err="1"/>
              <a:t>deltagande</a:t>
            </a:r>
            <a:r>
              <a:rPr lang="da-DK" dirty="0"/>
              <a:t> på </a:t>
            </a:r>
            <a:r>
              <a:rPr lang="da-DK" dirty="0" err="1"/>
              <a:t>arbetsmarknaden</a:t>
            </a:r>
            <a:r>
              <a:rPr lang="da-DK" dirty="0"/>
              <a:t>. Har i </a:t>
            </a:r>
            <a:r>
              <a:rPr lang="da-DK" dirty="0" err="1"/>
              <a:t>genomsnitt</a:t>
            </a:r>
            <a:r>
              <a:rPr lang="da-DK" dirty="0"/>
              <a:t> </a:t>
            </a:r>
            <a:r>
              <a:rPr lang="da-DK" dirty="0" err="1"/>
              <a:t>arbetat</a:t>
            </a:r>
            <a:r>
              <a:rPr lang="da-DK" dirty="0"/>
              <a:t> 5% av tiden de </a:t>
            </a:r>
            <a:r>
              <a:rPr lang="da-DK" dirty="0" err="1"/>
              <a:t>föregående</a:t>
            </a:r>
            <a:r>
              <a:rPr lang="da-DK" dirty="0"/>
              <a:t> 3 åren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16%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invandrare</a:t>
            </a:r>
            <a:r>
              <a:rPr lang="da-DK" dirty="0"/>
              <a:t> (</a:t>
            </a:r>
            <a:r>
              <a:rPr lang="da-DK" dirty="0" err="1"/>
              <a:t>utomeuropeisk</a:t>
            </a:r>
            <a:r>
              <a:rPr lang="da-DK" dirty="0"/>
              <a:t> </a:t>
            </a:r>
            <a:r>
              <a:rPr lang="da-DK" dirty="0" err="1"/>
              <a:t>födda</a:t>
            </a:r>
            <a:r>
              <a:rPr lang="da-DK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46% har en psykiatrisk diagnos, bruk av psykofarmaka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21% har </a:t>
            </a:r>
            <a:r>
              <a:rPr lang="da-DK" dirty="0" err="1"/>
              <a:t>muskuloskeletala</a:t>
            </a:r>
            <a:r>
              <a:rPr lang="da-DK" dirty="0"/>
              <a:t> </a:t>
            </a:r>
            <a:r>
              <a:rPr lang="da-DK" dirty="0" err="1"/>
              <a:t>sjukdomar</a:t>
            </a:r>
            <a:r>
              <a:rPr lang="da-DK" dirty="0"/>
              <a:t>, 18% har </a:t>
            </a:r>
            <a:r>
              <a:rPr lang="da-DK" dirty="0" err="1"/>
              <a:t>matsmältnings</a:t>
            </a:r>
            <a:r>
              <a:rPr lang="da-DK" dirty="0"/>
              <a:t>-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urinvägsproblem</a:t>
            </a:r>
            <a:r>
              <a:rPr lang="da-DK" dirty="0"/>
              <a:t> (</a:t>
            </a:r>
            <a:r>
              <a:rPr lang="da-DK" dirty="0" err="1"/>
              <a:t>somatiska</a:t>
            </a:r>
            <a:r>
              <a:rPr lang="da-DK" dirty="0"/>
              <a:t> </a:t>
            </a:r>
            <a:r>
              <a:rPr lang="da-DK" dirty="0" err="1"/>
              <a:t>sjukdomar</a:t>
            </a:r>
            <a:r>
              <a:rPr lang="da-DK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28% får </a:t>
            </a:r>
            <a:r>
              <a:rPr lang="da-DK" dirty="0" err="1"/>
              <a:t>antidepressiva</a:t>
            </a:r>
            <a:r>
              <a:rPr lang="da-DK" dirty="0"/>
              <a:t> </a:t>
            </a:r>
            <a:r>
              <a:rPr lang="da-DK" dirty="0" err="1"/>
              <a:t>läkemedel</a:t>
            </a:r>
            <a:r>
              <a:rPr lang="da-DK" dirty="0"/>
              <a:t>, 23% får </a:t>
            </a:r>
            <a:r>
              <a:rPr lang="da-DK" dirty="0" err="1"/>
              <a:t>receptbelagd</a:t>
            </a:r>
            <a:r>
              <a:rPr lang="da-DK" dirty="0"/>
              <a:t> medicin </a:t>
            </a:r>
            <a:r>
              <a:rPr lang="da-DK" dirty="0" err="1"/>
              <a:t>mot</a:t>
            </a:r>
            <a:r>
              <a:rPr lang="da-DK" dirty="0"/>
              <a:t> </a:t>
            </a:r>
            <a:r>
              <a:rPr lang="da-DK" dirty="0" err="1"/>
              <a:t>livsstilsrelaterade</a:t>
            </a:r>
            <a:r>
              <a:rPr lang="da-DK" dirty="0"/>
              <a:t> </a:t>
            </a:r>
            <a:r>
              <a:rPr lang="da-DK" dirty="0" err="1"/>
              <a:t>sjukdomar</a:t>
            </a:r>
            <a:r>
              <a:rPr lang="da-DK" dirty="0"/>
              <a:t>, 11% får antipsykotisk medicin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Var </a:t>
            </a:r>
            <a:r>
              <a:rPr lang="da-DK" dirty="0" err="1"/>
              <a:t>fjärde</a:t>
            </a:r>
            <a:r>
              <a:rPr lang="da-DK" dirty="0"/>
              <a:t> man har </a:t>
            </a:r>
            <a:r>
              <a:rPr lang="da-DK" dirty="0" err="1"/>
              <a:t>varit</a:t>
            </a:r>
            <a:r>
              <a:rPr lang="da-DK" dirty="0"/>
              <a:t> </a:t>
            </a:r>
            <a:r>
              <a:rPr lang="da-DK" dirty="0" err="1"/>
              <a:t>häktad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dömd</a:t>
            </a:r>
            <a:r>
              <a:rPr lang="da-DK" dirty="0"/>
              <a:t> enligt </a:t>
            </a:r>
            <a:r>
              <a:rPr lang="da-DK" dirty="0" err="1"/>
              <a:t>brottsbalken</a:t>
            </a:r>
            <a:r>
              <a:rPr lang="da-DK" dirty="0"/>
              <a:t> (</a:t>
            </a:r>
            <a:r>
              <a:rPr lang="da-DK" dirty="0" err="1"/>
              <a:t>charged</a:t>
            </a:r>
            <a:r>
              <a:rPr lang="da-DK" dirty="0"/>
              <a:t> and </a:t>
            </a:r>
            <a:r>
              <a:rPr lang="da-DK" dirty="0" err="1"/>
              <a:t>convicted</a:t>
            </a:r>
            <a:r>
              <a:rPr lang="da-DK" dirty="0"/>
              <a:t>) 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Vad </a:t>
            </a:r>
            <a:r>
              <a:rPr lang="da-DK" dirty="0" err="1"/>
              <a:t>kännetecknar</a:t>
            </a:r>
            <a:r>
              <a:rPr lang="da-DK" dirty="0"/>
              <a:t> </a:t>
            </a:r>
            <a:r>
              <a:rPr lang="da-DK" dirty="0" err="1"/>
              <a:t>individerna</a:t>
            </a:r>
            <a:r>
              <a:rPr lang="da-DK" dirty="0"/>
              <a:t> i BIP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644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147" y="1054011"/>
            <a:ext cx="6967220" cy="1238568"/>
          </a:xfrm>
        </p:spPr>
        <p:txBody>
          <a:bodyPr>
            <a:normAutofit fontScale="90000"/>
          </a:bodyPr>
          <a:lstStyle/>
          <a:p>
            <a:r>
              <a:rPr lang="da-DK" dirty="0"/>
              <a:t>Vad som </a:t>
            </a:r>
            <a:r>
              <a:rPr lang="da-DK" dirty="0" err="1"/>
              <a:t>främjar</a:t>
            </a:r>
            <a:r>
              <a:rPr lang="da-DK" dirty="0"/>
              <a:t> </a:t>
            </a:r>
            <a:r>
              <a:rPr lang="da-DK" dirty="0" err="1"/>
              <a:t>jobbsannolikheten</a:t>
            </a:r>
            <a:r>
              <a:rPr lang="da-DK" dirty="0"/>
              <a:t>?</a:t>
            </a:r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586108"/>
              </p:ext>
            </p:extLst>
          </p:nvPr>
        </p:nvGraphicFramePr>
        <p:xfrm>
          <a:off x="456433" y="2198913"/>
          <a:ext cx="8077200" cy="4484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Bip-resultater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645886" y="229257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The strongest correlations with job</a:t>
            </a:r>
            <a:endParaRPr lang="en-US" sz="1200" dirty="0"/>
          </a:p>
          <a:p>
            <a:r>
              <a:rPr lang="en-US" sz="1200" dirty="0"/>
              <a:t>Checked for background characteristics (gender, age, marital status, ethnicity, job experience, health data, crime history, etc.)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42566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028" y="1307887"/>
            <a:ext cx="3933243" cy="1040557"/>
          </a:xfrm>
        </p:spPr>
        <p:txBody>
          <a:bodyPr/>
          <a:lstStyle/>
          <a:p>
            <a:r>
              <a:rPr lang="da-DK" dirty="0" err="1"/>
              <a:t>Vikten</a:t>
            </a:r>
            <a:r>
              <a:rPr lang="da-DK" dirty="0"/>
              <a:t> av aktiv </a:t>
            </a:r>
            <a:r>
              <a:rPr lang="da-DK" dirty="0" err="1"/>
              <a:t>insats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59028" y="2644345"/>
            <a:ext cx="3701340" cy="2552271"/>
          </a:xfrm>
        </p:spPr>
        <p:txBody>
          <a:bodyPr/>
          <a:lstStyle/>
          <a:p>
            <a:r>
              <a:rPr lang="da-DK" dirty="0"/>
              <a:t>I BIP kan vi se </a:t>
            </a:r>
            <a:r>
              <a:rPr lang="da-DK" b="1" dirty="0"/>
              <a:t>om och vilka insatser</a:t>
            </a:r>
            <a:r>
              <a:rPr lang="da-DK" dirty="0"/>
              <a:t> som flyttar deltagarna närmare jobb, inklusive  </a:t>
            </a:r>
            <a:r>
              <a:rPr lang="da-DK" b="1" dirty="0"/>
              <a:t>kombinationer</a:t>
            </a:r>
            <a:r>
              <a:rPr lang="da-DK" dirty="0"/>
              <a:t> av insatser</a:t>
            </a:r>
          </a:p>
          <a:p>
            <a:endParaRPr lang="da-DK" dirty="0"/>
          </a:p>
          <a:p>
            <a:r>
              <a:rPr lang="da-DK" dirty="0"/>
              <a:t>Vi kan också se vad avbrott/ingen insats betyder för deltagarens progression/utveckling mot arbetsmarknaden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  <p:pic>
        <p:nvPicPr>
          <p:cNvPr id="8" name="Pladsholder til billede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0" r="246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131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405835"/>
              </p:ext>
            </p:extLst>
          </p:nvPr>
        </p:nvGraphicFramePr>
        <p:xfrm>
          <a:off x="490762" y="1096563"/>
          <a:ext cx="8229604" cy="559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396">
                <a:tc>
                  <a:txBody>
                    <a:bodyPr/>
                    <a:lstStyle/>
                    <a:p>
                      <a:r>
                        <a:rPr lang="da-DK" sz="1600" dirty="0"/>
                        <a:t>Jobbfokuserad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Kompetenshöjande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Hälsorelaterad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58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unskap om arbetsmarknad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da-DK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Jobbsökning</a:t>
                      </a:r>
                      <a:endParaRPr lang="da-DK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da-DK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Mentor;  verksamhets-, utbildnings- eller jobbcenter</a:t>
                      </a:r>
                      <a:r>
                        <a:rPr lang="da-DK" sz="16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mentor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da-DK" sz="1600" b="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 praktik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da-DK" sz="1600" b="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</a:t>
                      </a:r>
                      <a:r>
                        <a:rPr lang="da-DK" sz="16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praktik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da-DK" sz="1600" b="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Företagscenter</a:t>
                      </a:r>
                      <a:endParaRPr lang="da-DK" sz="1600" b="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da-DK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Lönesubvention- erat jobb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da-DK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 rotation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da-DK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Vikarietimmar</a:t>
                      </a:r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Höjning av allmänna kompetenser</a:t>
                      </a:r>
                      <a:r>
                        <a:rPr lang="da-DK" sz="16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a-DK" sz="12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(läs- och skrivkunskaper, </a:t>
                      </a:r>
                      <a:r>
                        <a:rPr lang="da-DK" sz="1200" b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språk</a:t>
                      </a:r>
                      <a:r>
                        <a:rPr lang="da-DK" sz="12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IT, kommunikation, matematik</a:t>
                      </a:r>
                      <a:r>
                        <a:rPr lang="da-DK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da-DK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a-DK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Höjning</a:t>
                      </a:r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 </a:t>
                      </a:r>
                      <a:r>
                        <a:rPr lang="da-DK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yrkeskompetenser</a:t>
                      </a:r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a-DK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(kurser </a:t>
                      </a:r>
                      <a:r>
                        <a:rPr lang="da-DK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och</a:t>
                      </a:r>
                      <a:r>
                        <a:rPr lang="da-DK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certifikat)</a:t>
                      </a:r>
                      <a:endParaRPr lang="da-DK" sz="1200" dirty="0"/>
                    </a:p>
                    <a:p>
                      <a:endParaRPr lang="da-DK" sz="1600" dirty="0"/>
                    </a:p>
                    <a:p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Rehabiliterings-kurser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Höjning av</a:t>
                      </a:r>
                      <a:r>
                        <a:rPr lang="sv-SE" sz="16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sociala och personliga kompetenser</a:t>
                      </a:r>
                    </a:p>
                    <a:p>
                      <a:endParaRPr lang="sv-S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a-DK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Stärkande</a:t>
                      </a:r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av </a:t>
                      </a:r>
                      <a:r>
                        <a:rPr lang="da-DK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nätverk</a:t>
                      </a:r>
                      <a:endParaRPr lang="da-DK" sz="1600" dirty="0"/>
                    </a:p>
                    <a:p>
                      <a:endParaRPr lang="da-DK" sz="1600" dirty="0"/>
                    </a:p>
                    <a:p>
                      <a:r>
                        <a:rPr lang="da-DK" sz="1600" dirty="0" err="1"/>
                        <a:t>Hantering</a:t>
                      </a:r>
                      <a:r>
                        <a:rPr lang="da-DK" sz="1600" dirty="0"/>
                        <a:t> av </a:t>
                      </a:r>
                      <a:r>
                        <a:rPr lang="da-DK" sz="1600" dirty="0" err="1"/>
                        <a:t>vardagen</a:t>
                      </a:r>
                      <a:r>
                        <a:rPr lang="da-DK" sz="1600" dirty="0"/>
                        <a:t> </a:t>
                      </a:r>
                      <a:r>
                        <a:rPr lang="da-DK" sz="1200" dirty="0"/>
                        <a:t>(</a:t>
                      </a:r>
                      <a:r>
                        <a:rPr lang="sv-SE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ekonomi, transport, rengöring, </a:t>
                      </a:r>
                    </a:p>
                    <a:p>
                      <a:r>
                        <a:rPr lang="sv-SE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köpa mat)</a:t>
                      </a:r>
                      <a:endParaRPr lang="da-DK" sz="1200" dirty="0"/>
                    </a:p>
                    <a:p>
                      <a:endParaRPr lang="da-DK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a-DK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mentor och kontakt- person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Kost </a:t>
                      </a:r>
                      <a:r>
                        <a:rPr lang="da-DK" sz="1600" dirty="0" err="1"/>
                        <a:t>och</a:t>
                      </a:r>
                      <a:r>
                        <a:rPr lang="da-DK" sz="1600" dirty="0"/>
                        <a:t> motion</a:t>
                      </a:r>
                    </a:p>
                    <a:p>
                      <a:endParaRPr lang="da-DK" sz="1600" dirty="0"/>
                    </a:p>
                    <a:p>
                      <a:r>
                        <a:rPr lang="da-DK" sz="1600" dirty="0"/>
                        <a:t>Utredning och/eller behandling </a:t>
                      </a:r>
                    </a:p>
                    <a:p>
                      <a:endParaRPr lang="sv-S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Hantering av psykisk och/eller fysisk hälsa</a:t>
                      </a:r>
                      <a:endParaRPr lang="da-DK" sz="1600" dirty="0"/>
                    </a:p>
                    <a:p>
                      <a:endParaRPr lang="da-DK" sz="1600" dirty="0"/>
                    </a:p>
                    <a:p>
                      <a:r>
                        <a:rPr lang="sv-S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Missbruks-behandling</a:t>
                      </a:r>
                      <a:endParaRPr lang="da-DK" sz="1600" dirty="0"/>
                    </a:p>
                    <a:p>
                      <a:endParaRPr lang="da-DK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Pladsholder til tekst 3"/>
          <p:cNvSpPr>
            <a:spLocks noGrp="1"/>
          </p:cNvSpPr>
          <p:nvPr>
            <p:ph type="body" sz="quarter" idx="12"/>
          </p:nvPr>
        </p:nvSpPr>
        <p:spPr>
          <a:xfrm>
            <a:off x="575999" y="382588"/>
            <a:ext cx="6728089" cy="507684"/>
          </a:xfrm>
        </p:spPr>
        <p:txBody>
          <a:bodyPr>
            <a:normAutofit/>
          </a:bodyPr>
          <a:lstStyle/>
          <a:p>
            <a:r>
              <a:rPr lang="da-DK" sz="1800" dirty="0"/>
              <a:t>21 </a:t>
            </a:r>
            <a:r>
              <a:rPr lang="da-DK" sz="1800" dirty="0" err="1"/>
              <a:t>insatser</a:t>
            </a:r>
            <a:r>
              <a:rPr lang="da-DK" sz="1800" dirty="0"/>
              <a:t> – </a:t>
            </a:r>
            <a:r>
              <a:rPr lang="da-DK" sz="1800" dirty="0" err="1"/>
              <a:t>grupperade</a:t>
            </a:r>
            <a:r>
              <a:rPr lang="da-DK" sz="1800" dirty="0"/>
              <a:t> i 4 </a:t>
            </a:r>
            <a:r>
              <a:rPr lang="da-DK" sz="1800" dirty="0" err="1"/>
              <a:t>huvudgrupper</a:t>
            </a:r>
            <a:endParaRPr lang="da-DK" sz="18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2. februar 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4111057"/>
      </p:ext>
    </p:extLst>
  </p:cSld>
  <p:clrMapOvr>
    <a:masterClrMapping/>
  </p:clrMapOvr>
</p:sld>
</file>

<file path=ppt/theme/theme1.xml><?xml version="1.0" encoding="utf-8"?>
<a:theme xmlns:a="http://schemas.openxmlformats.org/drawingml/2006/main" name="Væksthuset PowerPoint template">
  <a:themeElements>
    <a:clrScheme name="Custom 1">
      <a:dk1>
        <a:srgbClr val="000000"/>
      </a:dk1>
      <a:lt1>
        <a:srgbClr val="FFFFFF"/>
      </a:lt1>
      <a:dk2>
        <a:srgbClr val="5BA4BF"/>
      </a:dk2>
      <a:lt2>
        <a:srgbClr val="DC932A"/>
      </a:lt2>
      <a:accent1>
        <a:srgbClr val="507489"/>
      </a:accent1>
      <a:accent2>
        <a:srgbClr val="5D7F96"/>
      </a:accent2>
      <a:accent3>
        <a:srgbClr val="7A97A9"/>
      </a:accent3>
      <a:accent4>
        <a:srgbClr val="A8BAC8"/>
      </a:accent4>
      <a:accent5>
        <a:srgbClr val="C0CED5"/>
      </a:accent5>
      <a:accent6>
        <a:srgbClr val="DC932A"/>
      </a:accent6>
      <a:hlink>
        <a:srgbClr val="000000"/>
      </a:hlink>
      <a:folHlink>
        <a:srgbClr val="954F72"/>
      </a:folHlink>
    </a:clrScheme>
    <a:fontScheme name="Brugerdefineret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F7F96CA8-C9BB-8645-8F1B-06BE83DC9621}" vid="{EEEEB6B5-9E6F-C640-976F-14404EC179AB}"/>
    </a:ext>
  </a:extLst>
</a:theme>
</file>

<file path=ppt/theme/theme2.xml><?xml version="1.0" encoding="utf-8"?>
<a:theme xmlns:a="http://schemas.openxmlformats.org/drawingml/2006/main" name="1_Væksthuset PowerPoint template">
  <a:themeElements>
    <a:clrScheme name="Custom 1">
      <a:dk1>
        <a:srgbClr val="000000"/>
      </a:dk1>
      <a:lt1>
        <a:srgbClr val="FFFFFF"/>
      </a:lt1>
      <a:dk2>
        <a:srgbClr val="5BA4BF"/>
      </a:dk2>
      <a:lt2>
        <a:srgbClr val="DC932A"/>
      </a:lt2>
      <a:accent1>
        <a:srgbClr val="507489"/>
      </a:accent1>
      <a:accent2>
        <a:srgbClr val="5D7F96"/>
      </a:accent2>
      <a:accent3>
        <a:srgbClr val="7A97A9"/>
      </a:accent3>
      <a:accent4>
        <a:srgbClr val="A8BAC8"/>
      </a:accent4>
      <a:accent5>
        <a:srgbClr val="C0CED5"/>
      </a:accent5>
      <a:accent6>
        <a:srgbClr val="DC932A"/>
      </a:accent6>
      <a:hlink>
        <a:srgbClr val="000000"/>
      </a:hlink>
      <a:folHlink>
        <a:srgbClr val="954F72"/>
      </a:folHlink>
    </a:clrScheme>
    <a:fontScheme name="Brugerdefineret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F7F96CA8-C9BB-8645-8F1B-06BE83DC9621}" vid="{EEEEB6B5-9E6F-C640-976F-14404EC179A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674ba9-c7a9-4fc8-b043-ff475e064b10" xsi:nil="true"/>
    <lcf76f155ced4ddcb4097134ff3c332f xmlns="5b0ec387-0d01-4e21-8d2a-ed67b16cb99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329410FFCB84A96F372D7B7383C05" ma:contentTypeVersion="16" ma:contentTypeDescription="Skapa ett nytt dokument." ma:contentTypeScope="" ma:versionID="cbd0a4cffea54467dd68653a60641788">
  <xsd:schema xmlns:xsd="http://www.w3.org/2001/XMLSchema" xmlns:xs="http://www.w3.org/2001/XMLSchema" xmlns:p="http://schemas.microsoft.com/office/2006/metadata/properties" xmlns:ns2="5b0ec387-0d01-4e21-8d2a-ed67b16cb993" xmlns:ns3="56674ba9-c7a9-4fc8-b043-ff475e064b10" targetNamespace="http://schemas.microsoft.com/office/2006/metadata/properties" ma:root="true" ma:fieldsID="4041d65608135746d23ea57310d52b27" ns2:_="" ns3:_="">
    <xsd:import namespace="5b0ec387-0d01-4e21-8d2a-ed67b16cb993"/>
    <xsd:import namespace="56674ba9-c7a9-4fc8-b043-ff475e064b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ec387-0d01-4e21-8d2a-ed67b16cb9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4034b129-92e4-4b3e-9a36-3f3ec98dc1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74ba9-c7a9-4fc8-b043-ff475e064b1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f14819b-41b8-4603-b3f4-206f25d2a4d6}" ma:internalName="TaxCatchAll" ma:showField="CatchAllData" ma:web="56674ba9-c7a9-4fc8-b043-ff475e064b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318581-CA6A-4D31-92AE-F8B9FA2D01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80D00F-E037-442B-ADCE-CA32162A2EA3}">
  <ds:schemaRefs>
    <ds:schemaRef ds:uri="d8674c99-e584-485e-9d55-0832f9501504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06aef6cc-63fb-4ba6-932d-b1beab4b4cb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4B04E0-B566-458A-961E-0F2F380A43C9}"/>
</file>

<file path=docProps/app.xml><?xml version="1.0" encoding="utf-8"?>
<Properties xmlns="http://schemas.openxmlformats.org/officeDocument/2006/extended-properties" xmlns:vt="http://schemas.openxmlformats.org/officeDocument/2006/docPropsVTypes">
  <Template>Væksthusets_Forskningscenter_PPskabelon_MØRKEBLÅHVID</Template>
  <TotalTime>0</TotalTime>
  <Words>2002</Words>
  <Application>Microsoft Office PowerPoint</Application>
  <PresentationFormat>Skærmshow (4:3)</PresentationFormat>
  <Paragraphs>358</Paragraphs>
  <Slides>36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36</vt:i4>
      </vt:variant>
    </vt:vector>
  </HeadingPairs>
  <TitlesOfParts>
    <vt:vector size="45" baseType="lpstr">
      <vt:lpstr>.AppleSystemUIFont</vt:lpstr>
      <vt:lpstr>.HiraKakuInterface-W3</vt:lpstr>
      <vt:lpstr>Arial</vt:lpstr>
      <vt:lpstr>Calibri</vt:lpstr>
      <vt:lpstr>Raleway</vt:lpstr>
      <vt:lpstr>Times New Roman</vt:lpstr>
      <vt:lpstr>Verdana</vt:lpstr>
      <vt:lpstr>Væksthuset PowerPoint template</vt:lpstr>
      <vt:lpstr>1_Væksthuset PowerPoint template</vt:lpstr>
      <vt:lpstr>Beskæftigelses indikator projektet (JOBBindikatorprojektet)</vt:lpstr>
      <vt:lpstr>PowerPoint-præsentation</vt:lpstr>
      <vt:lpstr>PowerPoint-præsentation</vt:lpstr>
      <vt:lpstr>PowerPoint-præsentation</vt:lpstr>
      <vt:lpstr>data</vt:lpstr>
      <vt:lpstr>Deltagare i bip</vt:lpstr>
      <vt:lpstr>Vad som främjar jobbsannolikheten?</vt:lpstr>
      <vt:lpstr>Vikten av aktiv insats</vt:lpstr>
      <vt:lpstr>PowerPoint-præsentation</vt:lpstr>
      <vt:lpstr>DeltagAnde i insatser</vt:lpstr>
      <vt:lpstr>Vad betyder det om du inte får en insats?</vt:lpstr>
      <vt:lpstr>vilka insatser  fungerar bäst?</vt:lpstr>
      <vt:lpstr>Bort från trappmodellen</vt:lpstr>
      <vt:lpstr>PowerPoint-præsentation</vt:lpstr>
      <vt:lpstr>invandrare kontra danska</vt:lpstr>
      <vt:lpstr>jobbsökning</vt:lpstr>
      <vt:lpstr>Success rates</vt:lpstr>
      <vt:lpstr>PowerPoint-præsentation</vt:lpstr>
      <vt:lpstr>BIP-indikatorer Deltagarens bedömning</vt:lpstr>
      <vt:lpstr>BIP-indikatorer Handläggarens bedömning</vt:lpstr>
      <vt:lpstr>huvudresultat</vt:lpstr>
      <vt:lpstr>Handläggare effeKt</vt:lpstr>
      <vt:lpstr>Handläggares tro på deltagarens jobbchanser</vt:lpstr>
      <vt:lpstr>PowerPoint-præsentation</vt:lpstr>
      <vt:lpstr>Fyra grupper handläggare  - stora skillnader</vt:lpstr>
      <vt:lpstr>Stora potentialer</vt:lpstr>
      <vt:lpstr>vad är “tilltron till jobbchansen”?</vt:lpstr>
      <vt:lpstr>Vad påverkar case workerens tro?</vt:lpstr>
      <vt:lpstr>Språk och ”tron på”</vt:lpstr>
      <vt:lpstr>Språkets betydelse</vt:lpstr>
      <vt:lpstr>När vi pratar om individerna</vt:lpstr>
      <vt:lpstr>ExempeL på språkbruk </vt:lpstr>
      <vt:lpstr>Vi förmedlar tron</vt:lpstr>
      <vt:lpstr>Eksempel</vt:lpstr>
      <vt:lpstr>PowerPoint-præsentation</vt:lpstr>
      <vt:lpstr>Tak för ordet  Charlotte Liebak Hansen, Forskningschef chh@vaeksthus.dk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2019-08-29T06:59:58Z</dcterms:created>
  <dcterms:modified xsi:type="dcterms:W3CDTF">2024-01-22T15:29:21Z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0x0101004D9AECDC8CF7BE40B19DF09C13A9162C</vt:lpwstr>
  </property>
  <property fmtid="{D5CDD505-2E9C-101B-9397-08002B2CF9AE}" pid="3" name="Order">
    <vt:r8>183600</vt:r8>
  </property>
  <property fmtid="{D5CDD505-2E9C-101B-9397-08002B2CF9AE}" pid="4" name="MediaServiceImageTags">
    <vt:lpwstr/>
  </property>
</Properties>
</file>